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4"/>
  </p:sldMasterIdLst>
  <p:notesMasterIdLst>
    <p:notesMasterId r:id="rId32"/>
  </p:notesMasterIdLst>
  <p:sldIdLst>
    <p:sldId id="257" r:id="rId5"/>
    <p:sldId id="261" r:id="rId6"/>
    <p:sldId id="256" r:id="rId7"/>
    <p:sldId id="272" r:id="rId8"/>
    <p:sldId id="280" r:id="rId9"/>
    <p:sldId id="259" r:id="rId10"/>
    <p:sldId id="271" r:id="rId11"/>
    <p:sldId id="286" r:id="rId12"/>
    <p:sldId id="282" r:id="rId13"/>
    <p:sldId id="278" r:id="rId14"/>
    <p:sldId id="274" r:id="rId15"/>
    <p:sldId id="262" r:id="rId16"/>
    <p:sldId id="287" r:id="rId17"/>
    <p:sldId id="279" r:id="rId18"/>
    <p:sldId id="290" r:id="rId19"/>
    <p:sldId id="273" r:id="rId20"/>
    <p:sldId id="288" r:id="rId21"/>
    <p:sldId id="289" r:id="rId22"/>
    <p:sldId id="264" r:id="rId23"/>
    <p:sldId id="269" r:id="rId24"/>
    <p:sldId id="265" r:id="rId25"/>
    <p:sldId id="267" r:id="rId26"/>
    <p:sldId id="284" r:id="rId27"/>
    <p:sldId id="266" r:id="rId28"/>
    <p:sldId id="268" r:id="rId29"/>
    <p:sldId id="283" r:id="rId30"/>
    <p:sldId id="275" r:id="rId31"/>
  </p:sldIdLst>
  <p:sldSz cx="6858000" cy="99075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245"/>
    <a:srgbClr val="0000CE"/>
    <a:srgbClr val="001E42"/>
    <a:srgbClr val="001F42"/>
    <a:srgbClr val="71A769"/>
    <a:srgbClr val="A76A53"/>
    <a:srgbClr val="5793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6"/>
  </p:normalViewPr>
  <p:slideViewPr>
    <p:cSldViewPr snapToGrid="0">
      <p:cViewPr>
        <p:scale>
          <a:sx n="135" d="100"/>
          <a:sy n="135" d="100"/>
        </p:scale>
        <p:origin x="1832" y="-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5635C1-AD21-C843-9FD7-E75CE9AE02B1}" type="datetimeFigureOut">
              <a:rPr lang="en-FR" smtClean="0"/>
              <a:t>22/06/2024</a:t>
            </a:fld>
            <a:endParaRPr lang="en-FR"/>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1E254E-4DA4-A541-A0F7-A7CA6984B9E3}" type="slidenum">
              <a:rPr lang="en-FR" smtClean="0"/>
              <a:t>‹#›</a:t>
            </a:fld>
            <a:endParaRPr lang="en-FR"/>
          </a:p>
        </p:txBody>
      </p:sp>
    </p:spTree>
    <p:extLst>
      <p:ext uri="{BB962C8B-B14F-4D97-AF65-F5344CB8AC3E}">
        <p14:creationId xmlns:p14="http://schemas.microsoft.com/office/powerpoint/2010/main" val="229664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a:p>
        </p:txBody>
      </p:sp>
      <p:sp>
        <p:nvSpPr>
          <p:cNvPr id="4" name="Slide Number Placeholder 3"/>
          <p:cNvSpPr>
            <a:spLocks noGrp="1"/>
          </p:cNvSpPr>
          <p:nvPr>
            <p:ph type="sldNum" sz="quarter" idx="5"/>
          </p:nvPr>
        </p:nvSpPr>
        <p:spPr/>
        <p:txBody>
          <a:bodyPr/>
          <a:lstStyle/>
          <a:p>
            <a:fld id="{A51E254E-4DA4-A541-A0F7-A7CA6984B9E3}" type="slidenum">
              <a:rPr lang="en-FR" smtClean="0"/>
              <a:t>2</a:t>
            </a:fld>
            <a:endParaRPr lang="en-FR"/>
          </a:p>
        </p:txBody>
      </p:sp>
    </p:spTree>
    <p:extLst>
      <p:ext uri="{BB962C8B-B14F-4D97-AF65-F5344CB8AC3E}">
        <p14:creationId xmlns:p14="http://schemas.microsoft.com/office/powerpoint/2010/main" val="1408957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a:p>
        </p:txBody>
      </p:sp>
      <p:sp>
        <p:nvSpPr>
          <p:cNvPr id="4" name="Slide Number Placeholder 3"/>
          <p:cNvSpPr>
            <a:spLocks noGrp="1"/>
          </p:cNvSpPr>
          <p:nvPr>
            <p:ph type="sldNum" sz="quarter" idx="5"/>
          </p:nvPr>
        </p:nvSpPr>
        <p:spPr/>
        <p:txBody>
          <a:bodyPr/>
          <a:lstStyle/>
          <a:p>
            <a:fld id="{A51E254E-4DA4-A541-A0F7-A7CA6984B9E3}" type="slidenum">
              <a:rPr lang="en-FR" smtClean="0"/>
              <a:t>5</a:t>
            </a:fld>
            <a:endParaRPr lang="en-FR"/>
          </a:p>
        </p:txBody>
      </p:sp>
    </p:spTree>
    <p:extLst>
      <p:ext uri="{BB962C8B-B14F-4D97-AF65-F5344CB8AC3E}">
        <p14:creationId xmlns:p14="http://schemas.microsoft.com/office/powerpoint/2010/main" val="4032981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5"/>
          </p:nvPr>
        </p:nvSpPr>
        <p:spPr/>
        <p:txBody>
          <a:bodyPr/>
          <a:lstStyle/>
          <a:p>
            <a:fld id="{A51E254E-4DA4-A541-A0F7-A7CA6984B9E3}" type="slidenum">
              <a:rPr lang="en-FR" smtClean="0"/>
              <a:t>15</a:t>
            </a:fld>
            <a:endParaRPr lang="en-FR"/>
          </a:p>
        </p:txBody>
      </p:sp>
    </p:spTree>
    <p:extLst>
      <p:ext uri="{BB962C8B-B14F-4D97-AF65-F5344CB8AC3E}">
        <p14:creationId xmlns:p14="http://schemas.microsoft.com/office/powerpoint/2010/main" val="2188186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35E9001-15A2-C98C-4255-6A098765B166}"/>
              </a:ext>
            </a:extLst>
          </p:cNvPr>
          <p:cNvSpPr>
            <a:spLocks noGrp="1"/>
          </p:cNvSpPr>
          <p:nvPr>
            <p:ph type="dt" sz="half" idx="10"/>
          </p:nvPr>
        </p:nvSpPr>
        <p:spPr/>
        <p:txBody>
          <a:bodyPr/>
          <a:lstStyle/>
          <a:p>
            <a:fld id="{63265DC9-3AE3-7142-978C-FBF8F33C51A0}" type="datetime1">
              <a:rPr lang="fr-FR" smtClean="0"/>
              <a:t>22/06/2024</a:t>
            </a:fld>
            <a:endParaRPr lang="fr-FR"/>
          </a:p>
        </p:txBody>
      </p:sp>
      <p:sp>
        <p:nvSpPr>
          <p:cNvPr id="4" name="Footer Placeholder 3">
            <a:extLst>
              <a:ext uri="{FF2B5EF4-FFF2-40B4-BE49-F238E27FC236}">
                <a16:creationId xmlns:a16="http://schemas.microsoft.com/office/drawing/2014/main" id="{03B24F48-9055-369A-9420-771978A32DE6}"/>
              </a:ext>
            </a:extLst>
          </p:cNvPr>
          <p:cNvSpPr>
            <a:spLocks noGrp="1"/>
          </p:cNvSpPr>
          <p:nvPr>
            <p:ph type="ftr" sz="quarter" idx="11"/>
          </p:nvPr>
        </p:nvSpPr>
        <p:spPr/>
        <p:txBody>
          <a:bodyPr/>
          <a:lstStyle/>
          <a:p>
            <a:r>
              <a:rPr lang="fr-FR"/>
              <a:t>Big Data analysis on road attributes</a:t>
            </a:r>
          </a:p>
        </p:txBody>
      </p:sp>
      <p:sp>
        <p:nvSpPr>
          <p:cNvPr id="5" name="Slide Number Placeholder 4">
            <a:extLst>
              <a:ext uri="{FF2B5EF4-FFF2-40B4-BE49-F238E27FC236}">
                <a16:creationId xmlns:a16="http://schemas.microsoft.com/office/drawing/2014/main" id="{E5A76E7B-55D7-7C96-4FBB-48639619CF9B}"/>
              </a:ext>
            </a:extLst>
          </p:cNvPr>
          <p:cNvSpPr>
            <a:spLocks noGrp="1"/>
          </p:cNvSpPr>
          <p:nvPr>
            <p:ph type="sldNum" sz="quarter" idx="12"/>
          </p:nvPr>
        </p:nvSpPr>
        <p:spPr/>
        <p:txBody>
          <a:bodyPr/>
          <a:lstStyle/>
          <a:p>
            <a:fld id="{27C6CCC6-2BE5-4E42-96A4-D1E8E81A3D8E}" type="slidenum">
              <a:rPr lang="fr-FR" smtClean="0"/>
              <a:t>‹#›</a:t>
            </a:fld>
            <a:endParaRPr lang="fr-FR"/>
          </a:p>
        </p:txBody>
      </p:sp>
      <p:sp>
        <p:nvSpPr>
          <p:cNvPr id="8" name="TextBox 7">
            <a:extLst>
              <a:ext uri="{FF2B5EF4-FFF2-40B4-BE49-F238E27FC236}">
                <a16:creationId xmlns:a16="http://schemas.microsoft.com/office/drawing/2014/main" id="{658DB32D-2CBA-DDBA-EE79-A13158DA6660}"/>
              </a:ext>
            </a:extLst>
          </p:cNvPr>
          <p:cNvSpPr txBox="1"/>
          <p:nvPr userDrawn="1"/>
        </p:nvSpPr>
        <p:spPr>
          <a:xfrm>
            <a:off x="471484" y="6643712"/>
            <a:ext cx="5914799" cy="2539157"/>
          </a:xfrm>
          <a:prstGeom prst="rect">
            <a:avLst/>
          </a:prstGeom>
          <a:noFill/>
        </p:spPr>
        <p:txBody>
          <a:bodyPr wrap="square" lIns="108000" tIns="45720" rIns="108000" bIns="45720" rtlCol="0" anchor="t">
            <a:spAutoFit/>
          </a:bodyPr>
          <a:lstStyle/>
          <a:p>
            <a:pPr marL="1466850" indent="-1466850" algn="just">
              <a:tabLst/>
            </a:pPr>
            <a:r>
              <a:rPr lang="en-GB" sz="1200" u="sng">
                <a:solidFill>
                  <a:srgbClr val="001F42"/>
                </a:solidFill>
                <a:effectLst/>
                <a:latin typeface="Calibri" panose="020F0502020204030204" pitchFamily="34" charset="0"/>
                <a:cs typeface="Calibri" panose="020F0502020204030204" pitchFamily="34" charset="0"/>
              </a:rPr>
              <a:t>Academic Supervisors</a:t>
            </a:r>
            <a:r>
              <a:rPr lang="en-GB" sz="1200">
                <a:solidFill>
                  <a:srgbClr val="001F42"/>
                </a:solidFill>
                <a:effectLst/>
                <a:latin typeface="Calibri" panose="020F0502020204030204" pitchFamily="34" charset="0"/>
                <a:cs typeface="Calibri" panose="020F0502020204030204" pitchFamily="34" charset="0"/>
              </a:rPr>
              <a:t>: Mohammed Quddus, Felix Feng, Shaofan Sheng,</a:t>
            </a:r>
            <a:r>
              <a:rPr lang="en-GB" sz="1200">
                <a:solidFill>
                  <a:srgbClr val="001F42"/>
                </a:solidFill>
                <a:latin typeface="Calibri" panose="020F0502020204030204" pitchFamily="34" charset="0"/>
                <a:cs typeface="Calibri" panose="020F0502020204030204" pitchFamily="34" charset="0"/>
              </a:rPr>
              <a:t> </a:t>
            </a:r>
            <a:r>
              <a:rPr lang="en-GB" sz="1200" err="1">
                <a:solidFill>
                  <a:srgbClr val="001F42"/>
                </a:solidFill>
                <a:effectLst/>
                <a:latin typeface="Calibri" panose="020F0502020204030204" pitchFamily="34" charset="0"/>
                <a:cs typeface="Calibri" panose="020F0502020204030204" pitchFamily="34" charset="0"/>
              </a:rPr>
              <a:t>Hanlin</a:t>
            </a:r>
            <a:r>
              <a:rPr lang="en-GB" sz="1200">
                <a:solidFill>
                  <a:srgbClr val="001F42"/>
                </a:solidFill>
                <a:effectLst/>
                <a:latin typeface="Calibri" panose="020F0502020204030204" pitchFamily="34" charset="0"/>
                <a:cs typeface="Calibri" panose="020F0502020204030204" pitchFamily="34" charset="0"/>
              </a:rPr>
              <a:t> Tian, Leah </a:t>
            </a:r>
            <a:r>
              <a:rPr lang="en-GB" sz="1200" err="1">
                <a:solidFill>
                  <a:srgbClr val="001F42"/>
                </a:solidFill>
                <a:effectLst/>
                <a:latin typeface="Calibri" panose="020F0502020204030204" pitchFamily="34" charset="0"/>
                <a:cs typeface="Calibri" panose="020F0502020204030204" pitchFamily="34" charset="0"/>
              </a:rPr>
              <a:t>Camarcat</a:t>
            </a:r>
            <a:endParaRPr lang="en-GB" sz="1200">
              <a:solidFill>
                <a:srgbClr val="001F42"/>
              </a:solidFill>
              <a:effectLst/>
              <a:latin typeface="Calibri" panose="020F0502020204030204" pitchFamily="34" charset="0"/>
              <a:cs typeface="Calibri" panose="020F0502020204030204" pitchFamily="34" charset="0"/>
            </a:endParaRPr>
          </a:p>
          <a:p>
            <a:pPr marL="2182495" indent="-2182495" algn="r">
              <a:spcBef>
                <a:spcPts val="600"/>
              </a:spcBef>
            </a:pPr>
            <a:r>
              <a:rPr lang="en-GB" sz="1200" b="1">
                <a:solidFill>
                  <a:srgbClr val="001F42"/>
                </a:solidFill>
                <a:latin typeface="Calibri" panose="020F0502020204030204" pitchFamily="34" charset="0"/>
                <a:cs typeface="Calibri" panose="020F0502020204030204" pitchFamily="34" charset="0"/>
              </a:rPr>
              <a:t>Imperial College London</a:t>
            </a:r>
          </a:p>
          <a:p>
            <a:pPr marL="2182495" indent="-2182495" algn="just"/>
            <a:endParaRPr lang="en-GB" sz="1200">
              <a:solidFill>
                <a:srgbClr val="001F42"/>
              </a:solidFill>
              <a:latin typeface="Calibri" panose="020F0502020204030204" pitchFamily="34" charset="0"/>
              <a:cs typeface="Calibri" panose="020F0502020204030204" pitchFamily="34" charset="0"/>
            </a:endParaRPr>
          </a:p>
          <a:p>
            <a:pPr marL="2182495" indent="-2182495" algn="just"/>
            <a:endParaRPr lang="en-GB" sz="1200">
              <a:solidFill>
                <a:srgbClr val="001F42"/>
              </a:solidFill>
              <a:latin typeface="Calibri" panose="020F0502020204030204" pitchFamily="34" charset="0"/>
              <a:cs typeface="Calibri" panose="020F0502020204030204" pitchFamily="34" charset="0"/>
            </a:endParaRPr>
          </a:p>
          <a:p>
            <a:pPr algn="just"/>
            <a:r>
              <a:rPr lang="en-GB" sz="1200" u="sng">
                <a:solidFill>
                  <a:srgbClr val="001F42"/>
                </a:solidFill>
                <a:effectLst/>
                <a:latin typeface="Calibri" panose="020F0502020204030204" pitchFamily="34" charset="0"/>
                <a:cs typeface="Calibri" panose="020F0502020204030204" pitchFamily="34" charset="0"/>
              </a:rPr>
              <a:t>Industrial Supervisors</a:t>
            </a:r>
            <a:r>
              <a:rPr lang="en-GB" sz="1200">
                <a:solidFill>
                  <a:srgbClr val="001F42"/>
                </a:solidFill>
                <a:effectLst/>
                <a:latin typeface="Calibri" panose="020F0502020204030204" pitchFamily="34" charset="0"/>
                <a:cs typeface="Calibri" panose="020F0502020204030204" pitchFamily="34" charset="0"/>
              </a:rPr>
              <a:t>: Said </a:t>
            </a:r>
            <a:r>
              <a:rPr lang="en-GB" sz="1200" err="1">
                <a:solidFill>
                  <a:srgbClr val="001F42"/>
                </a:solidFill>
                <a:effectLst/>
                <a:latin typeface="Calibri" panose="020F0502020204030204" pitchFamily="34" charset="0"/>
                <a:cs typeface="Calibri" panose="020F0502020204030204" pitchFamily="34" charset="0"/>
              </a:rPr>
              <a:t>Dahdah</a:t>
            </a:r>
            <a:r>
              <a:rPr lang="en-GB" sz="1200">
                <a:solidFill>
                  <a:srgbClr val="001F42"/>
                </a:solidFill>
                <a:effectLst/>
                <a:latin typeface="Calibri" panose="020F0502020204030204" pitchFamily="34" charset="0"/>
                <a:cs typeface="Calibri" panose="020F0502020204030204" pitchFamily="34" charset="0"/>
              </a:rPr>
              <a:t>, </a:t>
            </a:r>
            <a:r>
              <a:rPr lang="en-GB" sz="1200" err="1">
                <a:solidFill>
                  <a:srgbClr val="001F42"/>
                </a:solidFill>
                <a:latin typeface="Calibri" panose="020F0502020204030204" pitchFamily="34" charset="0"/>
                <a:cs typeface="Calibri" panose="020F0502020204030204" pitchFamily="34" charset="0"/>
              </a:rPr>
              <a:t>Dipan</a:t>
            </a:r>
            <a:r>
              <a:rPr lang="en-GB" sz="1200">
                <a:solidFill>
                  <a:srgbClr val="001F42"/>
                </a:solidFill>
                <a:latin typeface="Calibri" panose="020F0502020204030204" pitchFamily="34" charset="0"/>
                <a:cs typeface="Calibri" panose="020F0502020204030204" pitchFamily="34" charset="0"/>
              </a:rPr>
              <a:t> </a:t>
            </a:r>
            <a:r>
              <a:rPr lang="en-GB" sz="1200">
                <a:solidFill>
                  <a:srgbClr val="001F42"/>
                </a:solidFill>
                <a:effectLst/>
                <a:latin typeface="Calibri" panose="020F0502020204030204" pitchFamily="34" charset="0"/>
                <a:cs typeface="Calibri" panose="020F0502020204030204" pitchFamily="34" charset="0"/>
              </a:rPr>
              <a:t>Bose</a:t>
            </a:r>
            <a:r>
              <a:rPr lang="en-GB" sz="1200">
                <a:solidFill>
                  <a:srgbClr val="001F42"/>
                </a:solidFill>
                <a:latin typeface="Calibri" panose="020F0502020204030204" pitchFamily="34" charset="0"/>
                <a:cs typeface="Calibri" panose="020F0502020204030204" pitchFamily="34" charset="0"/>
              </a:rPr>
              <a:t>,</a:t>
            </a:r>
            <a:r>
              <a:rPr lang="en-GB" sz="1200">
                <a:solidFill>
                  <a:srgbClr val="001F42"/>
                </a:solidFill>
                <a:effectLst/>
                <a:latin typeface="Calibri" panose="020F0502020204030204" pitchFamily="34" charset="0"/>
                <a:cs typeface="Calibri" panose="020F0502020204030204" pitchFamily="34" charset="0"/>
              </a:rPr>
              <a:t> </a:t>
            </a:r>
            <a:r>
              <a:rPr lang="en-GB" sz="1200">
                <a:solidFill>
                  <a:srgbClr val="001F42"/>
                </a:solidFill>
                <a:latin typeface="Calibri" panose="020F0502020204030204" pitchFamily="34" charset="0"/>
                <a:ea typeface="+mn-lt"/>
                <a:cs typeface="Calibri" panose="020F0502020204030204" pitchFamily="34" charset="0"/>
              </a:rPr>
              <a:t>Kazuyuki </a:t>
            </a:r>
            <a:r>
              <a:rPr lang="en-GB" sz="1200" err="1">
                <a:solidFill>
                  <a:srgbClr val="001F42"/>
                </a:solidFill>
                <a:latin typeface="Calibri" panose="020F0502020204030204" pitchFamily="34" charset="0"/>
                <a:ea typeface="+mn-lt"/>
                <a:cs typeface="Calibri" panose="020F0502020204030204" pitchFamily="34" charset="0"/>
              </a:rPr>
              <a:t>Neki</a:t>
            </a:r>
            <a:r>
              <a:rPr lang="en-GB" sz="1200">
                <a:solidFill>
                  <a:srgbClr val="001F42"/>
                </a:solidFill>
                <a:latin typeface="Calibri" panose="020F0502020204030204" pitchFamily="34" charset="0"/>
                <a:ea typeface="+mn-lt"/>
                <a:cs typeface="Calibri" panose="020F0502020204030204" pitchFamily="34" charset="0"/>
              </a:rPr>
              <a:t>,</a:t>
            </a:r>
            <a:r>
              <a:rPr lang="en-GB" sz="1200">
                <a:solidFill>
                  <a:srgbClr val="001F42"/>
                </a:solidFill>
                <a:latin typeface="Calibri" panose="020F0502020204030204" pitchFamily="34" charset="0"/>
                <a:ea typeface="Calibri"/>
                <a:cs typeface="Calibri" panose="020F0502020204030204" pitchFamily="34" charset="0"/>
              </a:rPr>
              <a:t> Diego Canales</a:t>
            </a:r>
          </a:p>
          <a:p>
            <a:pPr algn="r">
              <a:spcBef>
                <a:spcPts val="600"/>
              </a:spcBef>
            </a:pPr>
            <a:r>
              <a:rPr lang="en-GB" sz="1200" b="1">
                <a:solidFill>
                  <a:srgbClr val="001F42"/>
                </a:solidFill>
                <a:latin typeface="Calibri" panose="020F0502020204030204" pitchFamily="34" charset="0"/>
                <a:ea typeface="Calibri"/>
                <a:cs typeface="Calibri" panose="020F0502020204030204" pitchFamily="34" charset="0"/>
              </a:rPr>
              <a:t>World Bank</a:t>
            </a:r>
          </a:p>
          <a:p>
            <a:pPr algn="just"/>
            <a:endParaRPr lang="en-GB" sz="1200" b="1">
              <a:solidFill>
                <a:srgbClr val="001F42"/>
              </a:solidFill>
              <a:latin typeface="Calibri" panose="020F0502020204030204" pitchFamily="34" charset="0"/>
              <a:ea typeface="Calibri" panose="020F0502020204030204" pitchFamily="34" charset="0"/>
              <a:cs typeface="Calibri" panose="020F0502020204030204" pitchFamily="34" charset="0"/>
            </a:endParaRPr>
          </a:p>
          <a:p>
            <a:pPr algn="just"/>
            <a:endParaRPr lang="en-GB" sz="1200">
              <a:solidFill>
                <a:srgbClr val="001F42"/>
              </a:solidFill>
              <a:latin typeface="Calibri" panose="020F0502020204030204" pitchFamily="34" charset="0"/>
              <a:ea typeface="Calibri" panose="020F0502020204030204" pitchFamily="34" charset="0"/>
              <a:cs typeface="Calibri" panose="020F0502020204030204" pitchFamily="34" charset="0"/>
            </a:endParaRPr>
          </a:p>
          <a:p>
            <a:pPr marL="628650" indent="-619125" algn="just">
              <a:tabLst/>
            </a:pPr>
            <a:r>
              <a:rPr lang="en-GB" sz="1200" u="sng">
                <a:solidFill>
                  <a:srgbClr val="001F42"/>
                </a:solidFill>
                <a:latin typeface="Calibri" panose="020F0502020204030204" pitchFamily="34" charset="0"/>
                <a:cs typeface="Calibri" panose="020F0502020204030204" pitchFamily="34" charset="0"/>
              </a:rPr>
              <a:t>Group 4</a:t>
            </a:r>
            <a:r>
              <a:rPr lang="en-GB" sz="1200">
                <a:solidFill>
                  <a:srgbClr val="001F42"/>
                </a:solidFill>
                <a:latin typeface="Calibri" panose="020F0502020204030204" pitchFamily="34" charset="0"/>
                <a:cs typeface="Calibri" panose="020F0502020204030204" pitchFamily="34" charset="0"/>
              </a:rPr>
              <a:t>: Guillaume Amann, Frederic Dai, Rui Huang, Claudio Mena </a:t>
            </a:r>
            <a:r>
              <a:rPr lang="en-GB" sz="1200" err="1">
                <a:solidFill>
                  <a:srgbClr val="001F42"/>
                </a:solidFill>
                <a:latin typeface="Calibri" panose="020F0502020204030204" pitchFamily="34" charset="0"/>
                <a:cs typeface="Calibri" panose="020F0502020204030204" pitchFamily="34" charset="0"/>
              </a:rPr>
              <a:t>Cavieres</a:t>
            </a:r>
            <a:r>
              <a:rPr lang="en-GB" sz="1200">
                <a:solidFill>
                  <a:srgbClr val="001F42"/>
                </a:solidFill>
                <a:latin typeface="Calibri" panose="020F0502020204030204" pitchFamily="34" charset="0"/>
                <a:cs typeface="Calibri" panose="020F0502020204030204" pitchFamily="34" charset="0"/>
              </a:rPr>
              <a:t>, Tom </a:t>
            </a:r>
            <a:r>
              <a:rPr lang="en-GB" sz="1200" err="1">
                <a:solidFill>
                  <a:srgbClr val="001F42"/>
                </a:solidFill>
                <a:latin typeface="Calibri" panose="020F0502020204030204" pitchFamily="34" charset="0"/>
                <a:cs typeface="Calibri" panose="020F0502020204030204" pitchFamily="34" charset="0"/>
              </a:rPr>
              <a:t>Ralton</a:t>
            </a:r>
            <a:r>
              <a:rPr lang="en-GB" sz="1200">
                <a:solidFill>
                  <a:srgbClr val="001F42"/>
                </a:solidFill>
                <a:latin typeface="Calibri" panose="020F0502020204030204" pitchFamily="34" charset="0"/>
                <a:cs typeface="Calibri" panose="020F0502020204030204" pitchFamily="34" charset="0"/>
              </a:rPr>
              <a:t>,  Ai Yu</a:t>
            </a:r>
          </a:p>
          <a:p>
            <a:pPr marL="584200" indent="-574675" algn="r">
              <a:spcBef>
                <a:spcPts val="600"/>
              </a:spcBef>
              <a:tabLst/>
            </a:pPr>
            <a:r>
              <a:rPr lang="en-GB" sz="1200" b="1">
                <a:solidFill>
                  <a:srgbClr val="001F42"/>
                </a:solidFill>
                <a:latin typeface="Calibri" panose="020F0502020204030204" pitchFamily="34" charset="0"/>
                <a:cs typeface="Calibri" panose="020F0502020204030204" pitchFamily="34" charset="0"/>
              </a:rPr>
              <a:t>Imperial College London</a:t>
            </a:r>
          </a:p>
        </p:txBody>
      </p:sp>
      <p:pic>
        <p:nvPicPr>
          <p:cNvPr id="9" name="Picture 2">
            <a:extLst>
              <a:ext uri="{FF2B5EF4-FFF2-40B4-BE49-F238E27FC236}">
                <a16:creationId xmlns:a16="http://schemas.microsoft.com/office/drawing/2014/main" id="{D682E74D-E31A-7393-0CD1-6DAFC691634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92434" y="614133"/>
            <a:ext cx="1993853" cy="216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F600B6C-12BC-AE38-65BD-72FE16F8537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1600" y="540000"/>
            <a:ext cx="2138614" cy="432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0530511-54F2-61A1-F51C-FC1CE1A4D473}"/>
              </a:ext>
            </a:extLst>
          </p:cNvPr>
          <p:cNvSpPr txBox="1"/>
          <p:nvPr userDrawn="1"/>
        </p:nvSpPr>
        <p:spPr>
          <a:xfrm>
            <a:off x="471483" y="4562643"/>
            <a:ext cx="5914800" cy="1200329"/>
          </a:xfrm>
          <a:prstGeom prst="rect">
            <a:avLst/>
          </a:prstGeom>
          <a:noFill/>
        </p:spPr>
        <p:txBody>
          <a:bodyPr wrap="square" rtlCol="0" anchor="ctr">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GB" sz="4000" b="1" i="0" u="none" strike="noStrike" kern="1200" cap="none" spc="0" normalizeH="0" baseline="0" noProof="0">
                <a:ln>
                  <a:noFill/>
                </a:ln>
                <a:solidFill>
                  <a:srgbClr val="0000CE"/>
                </a:solidFill>
                <a:effectLst/>
                <a:uLnTx/>
                <a:uFillTx/>
                <a:latin typeface="Calibri" panose="020F0502020204030204" pitchFamily="34" charset="0"/>
                <a:ea typeface="+mn-ea"/>
                <a:cs typeface="Calibri" panose="020F0502020204030204" pitchFamily="34" charset="0"/>
              </a:rPr>
              <a:t>BIG DATA ANALYSIS ON ROAD ATTRIBUTES </a:t>
            </a:r>
            <a:endParaRPr kumimoji="0" lang="en-GB" sz="5400" b="0" i="0" u="none" strike="noStrike" kern="1200" cap="none" spc="0" normalizeH="0" baseline="0" noProof="0">
              <a:ln>
                <a:noFill/>
              </a:ln>
              <a:solidFill>
                <a:srgbClr val="0000CE"/>
              </a:solidFill>
              <a:effectLst/>
              <a:uLnTx/>
              <a:uFillTx/>
              <a:latin typeface="Calibri" panose="020F0502020204030204" pitchFamily="34" charset="0"/>
              <a:ea typeface="+mn-ea"/>
              <a:cs typeface="Calibri" panose="020F0502020204030204" pitchFamily="34" charset="0"/>
            </a:endParaRPr>
          </a:p>
        </p:txBody>
      </p:sp>
      <p:sp>
        <p:nvSpPr>
          <p:cNvPr id="13" name="TextBox 12">
            <a:extLst>
              <a:ext uri="{FF2B5EF4-FFF2-40B4-BE49-F238E27FC236}">
                <a16:creationId xmlns:a16="http://schemas.microsoft.com/office/drawing/2014/main" id="{DDCD454D-9660-C951-7D4D-1BD21A86792A}"/>
              </a:ext>
            </a:extLst>
          </p:cNvPr>
          <p:cNvSpPr txBox="1"/>
          <p:nvPr userDrawn="1"/>
        </p:nvSpPr>
        <p:spPr>
          <a:xfrm>
            <a:off x="800099" y="3395422"/>
            <a:ext cx="5257800" cy="461665"/>
          </a:xfrm>
          <a:prstGeom prst="rect">
            <a:avLst/>
          </a:prstGeom>
          <a:noFill/>
        </p:spPr>
        <p:txBody>
          <a:bodyPr wrap="square" rtlCol="0" anchor="ctr">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srgbClr val="001F42"/>
                </a:solidFill>
                <a:effectLst/>
                <a:uLnTx/>
                <a:uFillTx/>
                <a:latin typeface="Calibri" panose="020F0502020204030204" pitchFamily="34" charset="0"/>
                <a:ea typeface="+mj-ea"/>
                <a:cs typeface="Calibri" panose="020F0502020204030204" pitchFamily="34" charset="0"/>
              </a:rPr>
              <a:t>Group Design Project 2024 </a:t>
            </a:r>
            <a:endParaRPr lang="en-FR">
              <a:solidFill>
                <a:srgbClr val="001F42"/>
              </a:solidFill>
            </a:endParaRPr>
          </a:p>
        </p:txBody>
      </p:sp>
      <p:sp>
        <p:nvSpPr>
          <p:cNvPr id="14" name="Rectangle 13">
            <a:extLst>
              <a:ext uri="{FF2B5EF4-FFF2-40B4-BE49-F238E27FC236}">
                <a16:creationId xmlns:a16="http://schemas.microsoft.com/office/drawing/2014/main" id="{611A6E0A-425B-0BAD-D3D8-CF7475594097}"/>
              </a:ext>
            </a:extLst>
          </p:cNvPr>
          <p:cNvSpPr/>
          <p:nvPr userDrawn="1"/>
        </p:nvSpPr>
        <p:spPr>
          <a:xfrm>
            <a:off x="-680808" y="449569"/>
            <a:ext cx="506186" cy="8997043"/>
          </a:xfrm>
          <a:prstGeom prst="rect">
            <a:avLst/>
          </a:prstGeom>
          <a:solidFill>
            <a:srgbClr val="001F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5" name="Rectangle 14">
            <a:extLst>
              <a:ext uri="{FF2B5EF4-FFF2-40B4-BE49-F238E27FC236}">
                <a16:creationId xmlns:a16="http://schemas.microsoft.com/office/drawing/2014/main" id="{957ACE35-FD8E-71C5-8466-8EDBBC519B33}"/>
              </a:ext>
            </a:extLst>
          </p:cNvPr>
          <p:cNvSpPr/>
          <p:nvPr userDrawn="1"/>
        </p:nvSpPr>
        <p:spPr>
          <a:xfrm>
            <a:off x="7032619" y="449568"/>
            <a:ext cx="506186" cy="8997043"/>
          </a:xfrm>
          <a:prstGeom prst="rect">
            <a:avLst/>
          </a:prstGeom>
          <a:solidFill>
            <a:srgbClr val="0000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Tree>
    <p:extLst>
      <p:ext uri="{BB962C8B-B14F-4D97-AF65-F5344CB8AC3E}">
        <p14:creationId xmlns:p14="http://schemas.microsoft.com/office/powerpoint/2010/main" val="2283974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C2750E2-3F9B-AF48-A1D2-9F43F8B3311C}" type="datetime1">
              <a:rPr lang="fr-FR" smtClean="0"/>
              <a:t>22/06/2024</a:t>
            </a:fld>
            <a:endParaRPr lang="fr-FR"/>
          </a:p>
        </p:txBody>
      </p:sp>
      <p:sp>
        <p:nvSpPr>
          <p:cNvPr id="5" name="Footer Placeholder 4"/>
          <p:cNvSpPr>
            <a:spLocks noGrp="1"/>
          </p:cNvSpPr>
          <p:nvPr>
            <p:ph type="ftr" sz="quarter" idx="11"/>
          </p:nvPr>
        </p:nvSpPr>
        <p:spPr/>
        <p:txBody>
          <a:bodyPr/>
          <a:lstStyle/>
          <a:p>
            <a:r>
              <a:rPr lang="fr-FR"/>
              <a:t>Big Data analysis on road attributes</a:t>
            </a:r>
          </a:p>
        </p:txBody>
      </p:sp>
      <p:sp>
        <p:nvSpPr>
          <p:cNvPr id="6" name="Slide Number Placeholder 5"/>
          <p:cNvSpPr>
            <a:spLocks noGrp="1"/>
          </p:cNvSpPr>
          <p:nvPr>
            <p:ph type="sldNum" sz="quarter" idx="12"/>
          </p:nvPr>
        </p:nvSpPr>
        <p:spPr/>
        <p:txBody>
          <a:bodyPr/>
          <a:lstStyle/>
          <a:p>
            <a:fld id="{27C6CCC6-2BE5-4E42-96A4-D1E8E81A3D8E}" type="slidenum">
              <a:rPr lang="fr-FR" smtClean="0"/>
              <a:t>‹#›</a:t>
            </a:fld>
            <a:endParaRPr lang="fr-FR"/>
          </a:p>
        </p:txBody>
      </p:sp>
      <p:sp>
        <p:nvSpPr>
          <p:cNvPr id="8" name="Text Placeholder 7">
            <a:extLst>
              <a:ext uri="{FF2B5EF4-FFF2-40B4-BE49-F238E27FC236}">
                <a16:creationId xmlns:a16="http://schemas.microsoft.com/office/drawing/2014/main" id="{6331A711-41C8-27DC-E0FE-677FF093E213}"/>
              </a:ext>
            </a:extLst>
          </p:cNvPr>
          <p:cNvSpPr>
            <a:spLocks noGrp="1"/>
          </p:cNvSpPr>
          <p:nvPr>
            <p:ph type="body" sz="quarter" idx="13"/>
          </p:nvPr>
        </p:nvSpPr>
        <p:spPr>
          <a:xfrm>
            <a:off x="471488" y="471600"/>
            <a:ext cx="5915026" cy="8299201"/>
          </a:xfrm>
          <a:prstGeom prst="rect">
            <a:avLst/>
          </a:prstGeom>
        </p:spPr>
        <p:txBody>
          <a:bodyPr numCol="2" spcCol="360000">
            <a:normAutofit/>
          </a:bodyPr>
          <a:lstStyle>
            <a:lvl1pPr marL="0" indent="0" algn="just">
              <a:lnSpc>
                <a:spcPct val="110000"/>
              </a:lnSpc>
              <a:spcBef>
                <a:spcPts val="0"/>
              </a:spcBef>
              <a:spcAft>
                <a:spcPts val="800"/>
              </a:spcAft>
              <a:buNone/>
              <a:defRPr sz="1100">
                <a:solidFill>
                  <a:srgbClr val="002245"/>
                </a:solidFill>
                <a:latin typeface="Calibri" panose="020F0502020204030204" pitchFamily="34" charset="0"/>
                <a:cs typeface="Calibri" panose="020F0502020204030204" pitchFamily="34" charset="0"/>
              </a:defRPr>
            </a:lvl1pPr>
            <a:lvl2pPr algn="just">
              <a:lnSpc>
                <a:spcPct val="110000"/>
              </a:lnSpc>
              <a:spcBef>
                <a:spcPts val="0"/>
              </a:spcBef>
              <a:spcAft>
                <a:spcPts val="800"/>
              </a:spcAft>
              <a:defRPr sz="1100">
                <a:solidFill>
                  <a:srgbClr val="002245"/>
                </a:solidFill>
                <a:latin typeface="Calibri" panose="020F0502020204030204" pitchFamily="34" charset="0"/>
                <a:cs typeface="Calibri" panose="020F0502020204030204" pitchFamily="34" charset="0"/>
              </a:defRPr>
            </a:lvl2pPr>
            <a:lvl3pPr algn="just">
              <a:lnSpc>
                <a:spcPct val="110000"/>
              </a:lnSpc>
              <a:spcBef>
                <a:spcPts val="0"/>
              </a:spcBef>
              <a:spcAft>
                <a:spcPts val="800"/>
              </a:spcAft>
              <a:defRPr sz="1100">
                <a:solidFill>
                  <a:srgbClr val="002245"/>
                </a:solidFill>
                <a:latin typeface="Calibri" panose="020F0502020204030204" pitchFamily="34" charset="0"/>
                <a:cs typeface="Calibri" panose="020F0502020204030204" pitchFamily="34" charset="0"/>
              </a:defRPr>
            </a:lvl3pPr>
            <a:lvl4pPr algn="just">
              <a:lnSpc>
                <a:spcPct val="110000"/>
              </a:lnSpc>
              <a:spcBef>
                <a:spcPts val="0"/>
              </a:spcBef>
              <a:spcAft>
                <a:spcPts val="800"/>
              </a:spcAft>
              <a:defRPr sz="1100">
                <a:solidFill>
                  <a:srgbClr val="002245"/>
                </a:solidFill>
                <a:latin typeface="Calibri" panose="020F0502020204030204" pitchFamily="34" charset="0"/>
                <a:cs typeface="Calibri" panose="020F0502020204030204" pitchFamily="34" charset="0"/>
              </a:defRPr>
            </a:lvl4pPr>
            <a:lvl5pPr algn="just">
              <a:lnSpc>
                <a:spcPct val="110000"/>
              </a:lnSpc>
              <a:spcBef>
                <a:spcPts val="0"/>
              </a:spcBef>
              <a:spcAft>
                <a:spcPts val="800"/>
              </a:spcAft>
              <a:defRPr sz="1100">
                <a:solidFill>
                  <a:srgbClr val="002245"/>
                </a:solidFill>
                <a:latin typeface="Calibri" panose="020F0502020204030204" pitchFamily="34" charset="0"/>
                <a:cs typeface="Calibri" panose="020F05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2" name="Rectangle 1">
            <a:extLst>
              <a:ext uri="{FF2B5EF4-FFF2-40B4-BE49-F238E27FC236}">
                <a16:creationId xmlns:a16="http://schemas.microsoft.com/office/drawing/2014/main" id="{B443F9E0-224E-4FC2-F235-5D813FB961C3}"/>
              </a:ext>
            </a:extLst>
          </p:cNvPr>
          <p:cNvSpPr/>
          <p:nvPr userDrawn="1"/>
        </p:nvSpPr>
        <p:spPr>
          <a:xfrm>
            <a:off x="-669472" y="540000"/>
            <a:ext cx="506186" cy="8997043"/>
          </a:xfrm>
          <a:prstGeom prst="rect">
            <a:avLst/>
          </a:prstGeom>
          <a:solidFill>
            <a:srgbClr val="001F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3" name="Rectangle 2">
            <a:extLst>
              <a:ext uri="{FF2B5EF4-FFF2-40B4-BE49-F238E27FC236}">
                <a16:creationId xmlns:a16="http://schemas.microsoft.com/office/drawing/2014/main" id="{4C523F94-26DE-D8EE-2999-0A5918C200CC}"/>
              </a:ext>
            </a:extLst>
          </p:cNvPr>
          <p:cNvSpPr/>
          <p:nvPr userDrawn="1"/>
        </p:nvSpPr>
        <p:spPr>
          <a:xfrm>
            <a:off x="7021284" y="539999"/>
            <a:ext cx="506186" cy="8997043"/>
          </a:xfrm>
          <a:prstGeom prst="rect">
            <a:avLst/>
          </a:prstGeom>
          <a:solidFill>
            <a:srgbClr val="0000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Tree>
    <p:extLst>
      <p:ext uri="{BB962C8B-B14F-4D97-AF65-F5344CB8AC3E}">
        <p14:creationId xmlns:p14="http://schemas.microsoft.com/office/powerpoint/2010/main" val="3610587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FB0E66-4B48-1040-A515-282C9A7654CD}" type="datetime1">
              <a:rPr lang="fr-FR" smtClean="0"/>
              <a:t>22/06/2024</a:t>
            </a:fld>
            <a:endParaRPr lang="fr-FR"/>
          </a:p>
        </p:txBody>
      </p:sp>
      <p:sp>
        <p:nvSpPr>
          <p:cNvPr id="5" name="Footer Placeholder 4"/>
          <p:cNvSpPr>
            <a:spLocks noGrp="1"/>
          </p:cNvSpPr>
          <p:nvPr>
            <p:ph type="ftr" sz="quarter" idx="11"/>
          </p:nvPr>
        </p:nvSpPr>
        <p:spPr/>
        <p:txBody>
          <a:bodyPr/>
          <a:lstStyle/>
          <a:p>
            <a:r>
              <a:rPr lang="fr-FR"/>
              <a:t>Big Data analysis on road attributes</a:t>
            </a:r>
          </a:p>
        </p:txBody>
      </p:sp>
      <p:sp>
        <p:nvSpPr>
          <p:cNvPr id="6" name="Slide Number Placeholder 5"/>
          <p:cNvSpPr>
            <a:spLocks noGrp="1"/>
          </p:cNvSpPr>
          <p:nvPr>
            <p:ph type="sldNum" sz="quarter" idx="12"/>
          </p:nvPr>
        </p:nvSpPr>
        <p:spPr/>
        <p:txBody>
          <a:bodyPr/>
          <a:lstStyle/>
          <a:p>
            <a:fld id="{27C6CCC6-2BE5-4E42-96A4-D1E8E81A3D8E}" type="slidenum">
              <a:rPr lang="fr-FR" smtClean="0"/>
              <a:t>‹#›</a:t>
            </a:fld>
            <a:endParaRPr lang="fr-FR"/>
          </a:p>
        </p:txBody>
      </p:sp>
      <p:sp>
        <p:nvSpPr>
          <p:cNvPr id="8" name="Text Placeholder 7">
            <a:extLst>
              <a:ext uri="{FF2B5EF4-FFF2-40B4-BE49-F238E27FC236}">
                <a16:creationId xmlns:a16="http://schemas.microsoft.com/office/drawing/2014/main" id="{6331A711-41C8-27DC-E0FE-677FF093E213}"/>
              </a:ext>
            </a:extLst>
          </p:cNvPr>
          <p:cNvSpPr>
            <a:spLocks noGrp="1"/>
          </p:cNvSpPr>
          <p:nvPr>
            <p:ph type="body" sz="quarter" idx="13"/>
          </p:nvPr>
        </p:nvSpPr>
        <p:spPr>
          <a:xfrm>
            <a:off x="471488" y="471600"/>
            <a:ext cx="5915026" cy="7283220"/>
          </a:xfrm>
          <a:prstGeom prst="rect">
            <a:avLst/>
          </a:prstGeom>
        </p:spPr>
        <p:txBody>
          <a:bodyPr numCol="2" spcCol="360000">
            <a:normAutofit/>
          </a:bodyPr>
          <a:lstStyle>
            <a:lvl1pPr marL="0" indent="0" algn="just">
              <a:lnSpc>
                <a:spcPct val="110000"/>
              </a:lnSpc>
              <a:spcBef>
                <a:spcPts val="0"/>
              </a:spcBef>
              <a:buNone/>
              <a:defRPr sz="1200">
                <a:solidFill>
                  <a:srgbClr val="002245"/>
                </a:solidFill>
                <a:latin typeface="Calibri" panose="020F0502020204030204" pitchFamily="34" charset="0"/>
                <a:cs typeface="Calibri" panose="020F0502020204030204" pitchFamily="34" charset="0"/>
              </a:defRPr>
            </a:lvl1pPr>
            <a:lvl2pPr algn="just">
              <a:lnSpc>
                <a:spcPct val="110000"/>
              </a:lnSpc>
              <a:spcBef>
                <a:spcPts val="0"/>
              </a:spcBef>
              <a:defRPr sz="1200">
                <a:solidFill>
                  <a:srgbClr val="002245"/>
                </a:solidFill>
                <a:latin typeface="Calibri" panose="020F0502020204030204" pitchFamily="34" charset="0"/>
                <a:cs typeface="Calibri" panose="020F0502020204030204" pitchFamily="34" charset="0"/>
              </a:defRPr>
            </a:lvl2pPr>
            <a:lvl3pPr algn="just">
              <a:lnSpc>
                <a:spcPct val="110000"/>
              </a:lnSpc>
              <a:spcBef>
                <a:spcPts val="0"/>
              </a:spcBef>
              <a:defRPr sz="1200">
                <a:solidFill>
                  <a:srgbClr val="002245"/>
                </a:solidFill>
                <a:latin typeface="Calibri" panose="020F0502020204030204" pitchFamily="34" charset="0"/>
                <a:cs typeface="Calibri" panose="020F0502020204030204" pitchFamily="34" charset="0"/>
              </a:defRPr>
            </a:lvl3pPr>
            <a:lvl4pPr algn="just">
              <a:lnSpc>
                <a:spcPct val="110000"/>
              </a:lnSpc>
              <a:spcBef>
                <a:spcPts val="0"/>
              </a:spcBef>
              <a:defRPr sz="1200">
                <a:solidFill>
                  <a:srgbClr val="002245"/>
                </a:solidFill>
                <a:latin typeface="Calibri" panose="020F0502020204030204" pitchFamily="34" charset="0"/>
                <a:cs typeface="Calibri" panose="020F0502020204030204" pitchFamily="34" charset="0"/>
              </a:defRPr>
            </a:lvl4pPr>
            <a:lvl5pPr algn="just">
              <a:lnSpc>
                <a:spcPct val="110000"/>
              </a:lnSpc>
              <a:spcBef>
                <a:spcPts val="0"/>
              </a:spcBef>
              <a:defRPr sz="1200">
                <a:solidFill>
                  <a:srgbClr val="002245"/>
                </a:solidFill>
                <a:latin typeface="Calibri" panose="020F0502020204030204" pitchFamily="34" charset="0"/>
                <a:cs typeface="Calibri" panose="020F05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2" name="Rectangle 1">
            <a:extLst>
              <a:ext uri="{FF2B5EF4-FFF2-40B4-BE49-F238E27FC236}">
                <a16:creationId xmlns:a16="http://schemas.microsoft.com/office/drawing/2014/main" id="{B443F9E0-224E-4FC2-F235-5D813FB961C3}"/>
              </a:ext>
            </a:extLst>
          </p:cNvPr>
          <p:cNvSpPr/>
          <p:nvPr userDrawn="1"/>
        </p:nvSpPr>
        <p:spPr>
          <a:xfrm>
            <a:off x="-669472" y="540000"/>
            <a:ext cx="506186" cy="8997043"/>
          </a:xfrm>
          <a:prstGeom prst="rect">
            <a:avLst/>
          </a:prstGeom>
          <a:solidFill>
            <a:srgbClr val="001F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3" name="Rectangle 2">
            <a:extLst>
              <a:ext uri="{FF2B5EF4-FFF2-40B4-BE49-F238E27FC236}">
                <a16:creationId xmlns:a16="http://schemas.microsoft.com/office/drawing/2014/main" id="{4C523F94-26DE-D8EE-2999-0A5918C200CC}"/>
              </a:ext>
            </a:extLst>
          </p:cNvPr>
          <p:cNvSpPr/>
          <p:nvPr userDrawn="1"/>
        </p:nvSpPr>
        <p:spPr>
          <a:xfrm>
            <a:off x="7021284" y="539999"/>
            <a:ext cx="506186" cy="8997043"/>
          </a:xfrm>
          <a:prstGeom prst="rect">
            <a:avLst/>
          </a:prstGeom>
          <a:solidFill>
            <a:srgbClr val="0000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9" name="Text Placeholder 8">
            <a:extLst>
              <a:ext uri="{FF2B5EF4-FFF2-40B4-BE49-F238E27FC236}">
                <a16:creationId xmlns:a16="http://schemas.microsoft.com/office/drawing/2014/main" id="{76E1B02F-9887-E620-48F8-8A9A2D717911}"/>
              </a:ext>
            </a:extLst>
          </p:cNvPr>
          <p:cNvSpPr>
            <a:spLocks noGrp="1"/>
          </p:cNvSpPr>
          <p:nvPr>
            <p:ph type="body" sz="quarter" idx="14" hasCustomPrompt="1"/>
          </p:nvPr>
        </p:nvSpPr>
        <p:spPr>
          <a:xfrm>
            <a:off x="471484" y="8147951"/>
            <a:ext cx="5915026" cy="1036732"/>
          </a:xfrm>
          <a:prstGeom prst="rect">
            <a:avLst/>
          </a:prstGeom>
        </p:spPr>
        <p:txBody>
          <a:bodyPr/>
          <a:lstStyle>
            <a:lvl1pPr marL="0" indent="0" algn="just">
              <a:buNone/>
              <a:defRPr sz="1200">
                <a:solidFill>
                  <a:srgbClr val="001F42"/>
                </a:solidFill>
                <a:latin typeface="Calibri" panose="020F0502020204030204" pitchFamily="34" charset="0"/>
                <a:cs typeface="Calibri" panose="020F0502020204030204" pitchFamily="34" charset="0"/>
              </a:defRPr>
            </a:lvl1pPr>
          </a:lstStyle>
          <a:p>
            <a:pPr lvl="0"/>
            <a:r>
              <a:rPr lang="en-GB"/>
              <a:t>References:</a:t>
            </a:r>
            <a:endParaRPr lang="en-FR"/>
          </a:p>
        </p:txBody>
      </p:sp>
    </p:spTree>
    <p:extLst>
      <p:ext uri="{BB962C8B-B14F-4D97-AF65-F5344CB8AC3E}">
        <p14:creationId xmlns:p14="http://schemas.microsoft.com/office/powerpoint/2010/main" val="37394781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71487" y="9182869"/>
            <a:ext cx="1543050" cy="527487"/>
          </a:xfrm>
          <a:prstGeom prst="rect">
            <a:avLst/>
          </a:prstGeom>
        </p:spPr>
        <p:txBody>
          <a:bodyPr vert="horz" lIns="91440" tIns="45720" rIns="91440" bIns="45720" rtlCol="0" anchor="ctr"/>
          <a:lstStyle>
            <a:lvl1pPr algn="l">
              <a:defRPr sz="1000">
                <a:solidFill>
                  <a:schemeClr val="bg1">
                    <a:lumMod val="65000"/>
                  </a:schemeClr>
                </a:solidFill>
                <a:latin typeface="Calibri" panose="020F0502020204030204" pitchFamily="34" charset="0"/>
                <a:cs typeface="Calibri" panose="020F0502020204030204" pitchFamily="34" charset="0"/>
              </a:defRPr>
            </a:lvl1pPr>
          </a:lstStyle>
          <a:p>
            <a:fld id="{296BAD50-4133-9D4C-AFEA-7094EE4E51C2}" type="datetime1">
              <a:rPr lang="fr-FR" smtClean="0"/>
              <a:t>22/06/2024</a:t>
            </a:fld>
            <a:endParaRPr lang="fr-FR"/>
          </a:p>
        </p:txBody>
      </p:sp>
      <p:sp>
        <p:nvSpPr>
          <p:cNvPr id="5" name="Footer Placeholder 4"/>
          <p:cNvSpPr>
            <a:spLocks noGrp="1"/>
          </p:cNvSpPr>
          <p:nvPr>
            <p:ph type="ftr" sz="quarter" idx="3"/>
          </p:nvPr>
        </p:nvSpPr>
        <p:spPr>
          <a:xfrm>
            <a:off x="2271713" y="9182869"/>
            <a:ext cx="2314575" cy="527487"/>
          </a:xfrm>
          <a:prstGeom prst="rect">
            <a:avLst/>
          </a:prstGeom>
        </p:spPr>
        <p:txBody>
          <a:bodyPr vert="horz" lIns="91440" tIns="45720" rIns="91440" bIns="45720" rtlCol="0" anchor="ctr"/>
          <a:lstStyle>
            <a:lvl1pPr algn="ctr">
              <a:defRPr sz="1000">
                <a:solidFill>
                  <a:schemeClr val="bg1">
                    <a:lumMod val="65000"/>
                  </a:schemeClr>
                </a:solidFill>
                <a:latin typeface="Calibri" panose="020F0502020204030204" pitchFamily="34" charset="0"/>
                <a:cs typeface="Calibri" panose="020F0502020204030204" pitchFamily="34" charset="0"/>
              </a:defRPr>
            </a:lvl1pPr>
          </a:lstStyle>
          <a:p>
            <a:r>
              <a:rPr lang="fr-FR"/>
              <a:t>Big Data analysis on road attributes</a:t>
            </a:r>
          </a:p>
        </p:txBody>
      </p:sp>
      <p:sp>
        <p:nvSpPr>
          <p:cNvPr id="6" name="Slide Number Placeholder 5"/>
          <p:cNvSpPr>
            <a:spLocks noGrp="1"/>
          </p:cNvSpPr>
          <p:nvPr>
            <p:ph type="sldNum" sz="quarter" idx="4"/>
          </p:nvPr>
        </p:nvSpPr>
        <p:spPr>
          <a:xfrm>
            <a:off x="4843463" y="9182869"/>
            <a:ext cx="1543050" cy="527487"/>
          </a:xfrm>
          <a:prstGeom prst="rect">
            <a:avLst/>
          </a:prstGeom>
        </p:spPr>
        <p:txBody>
          <a:bodyPr vert="horz" lIns="91440" tIns="45720" rIns="91440" bIns="45720" rtlCol="0" anchor="ctr"/>
          <a:lstStyle>
            <a:lvl1pPr algn="r">
              <a:defRPr sz="1000">
                <a:solidFill>
                  <a:schemeClr val="bg1">
                    <a:lumMod val="65000"/>
                  </a:schemeClr>
                </a:solidFill>
                <a:latin typeface="Calibri" panose="020F0502020204030204" pitchFamily="34" charset="0"/>
                <a:cs typeface="Calibri" panose="020F0502020204030204" pitchFamily="34" charset="0"/>
              </a:defRPr>
            </a:lvl1pPr>
          </a:lstStyle>
          <a:p>
            <a:fld id="{27C6CCC6-2BE5-4E42-96A4-D1E8E81A3D8E}" type="slidenum">
              <a:rPr lang="fr-FR" smtClean="0"/>
              <a:pPr/>
              <a:t>‹#›</a:t>
            </a:fld>
            <a:endParaRPr lang="fr-FR"/>
          </a:p>
        </p:txBody>
      </p:sp>
    </p:spTree>
    <p:extLst>
      <p:ext uri="{BB962C8B-B14F-4D97-AF65-F5344CB8AC3E}">
        <p14:creationId xmlns:p14="http://schemas.microsoft.com/office/powerpoint/2010/main" val="4189069514"/>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4253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3D162-07A0-69CC-BE14-54812D562F3D}"/>
              </a:ext>
            </a:extLst>
          </p:cNvPr>
          <p:cNvSpPr>
            <a:spLocks noGrp="1"/>
          </p:cNvSpPr>
          <p:nvPr>
            <p:ph type="dt" sz="half" idx="10"/>
          </p:nvPr>
        </p:nvSpPr>
        <p:spPr/>
        <p:txBody>
          <a:bodyPr/>
          <a:lstStyle/>
          <a:p>
            <a:fld id="{CC2750E2-3F9B-AF48-A1D2-9F43F8B3311C}" type="datetime1">
              <a:rPr lang="fr-FR" smtClean="0"/>
              <a:t>22/06/2024</a:t>
            </a:fld>
            <a:endParaRPr lang="fr-FR"/>
          </a:p>
        </p:txBody>
      </p:sp>
      <p:sp>
        <p:nvSpPr>
          <p:cNvPr id="3" name="Footer Placeholder 2">
            <a:extLst>
              <a:ext uri="{FF2B5EF4-FFF2-40B4-BE49-F238E27FC236}">
                <a16:creationId xmlns:a16="http://schemas.microsoft.com/office/drawing/2014/main" id="{103E842E-2C0F-9037-782A-C9C5A74C6787}"/>
              </a:ext>
            </a:extLst>
          </p:cNvPr>
          <p:cNvSpPr>
            <a:spLocks noGrp="1"/>
          </p:cNvSpPr>
          <p:nvPr>
            <p:ph type="ftr" sz="quarter" idx="11"/>
          </p:nvPr>
        </p:nvSpPr>
        <p:spPr/>
        <p:txBody>
          <a:bodyPr/>
          <a:lstStyle/>
          <a:p>
            <a:r>
              <a:rPr lang="fr-FR"/>
              <a:t>Big Data analysis on road attributes</a:t>
            </a:r>
          </a:p>
        </p:txBody>
      </p:sp>
      <p:sp>
        <p:nvSpPr>
          <p:cNvPr id="4" name="Slide Number Placeholder 3">
            <a:extLst>
              <a:ext uri="{FF2B5EF4-FFF2-40B4-BE49-F238E27FC236}">
                <a16:creationId xmlns:a16="http://schemas.microsoft.com/office/drawing/2014/main" id="{308D632E-47D6-ED70-A3ED-E3B564F0DA67}"/>
              </a:ext>
            </a:extLst>
          </p:cNvPr>
          <p:cNvSpPr>
            <a:spLocks noGrp="1"/>
          </p:cNvSpPr>
          <p:nvPr>
            <p:ph type="sldNum" sz="quarter" idx="12"/>
          </p:nvPr>
        </p:nvSpPr>
        <p:spPr/>
        <p:txBody>
          <a:bodyPr/>
          <a:lstStyle/>
          <a:p>
            <a:fld id="{27C6CCC6-2BE5-4E42-96A4-D1E8E81A3D8E}" type="slidenum">
              <a:rPr lang="fr-FR" smtClean="0"/>
              <a:t>9</a:t>
            </a:fld>
            <a:endParaRPr lang="fr-FR"/>
          </a:p>
        </p:txBody>
      </p:sp>
      <p:sp>
        <p:nvSpPr>
          <p:cNvPr id="5" name="Text Placeholder 4">
            <a:extLst>
              <a:ext uri="{FF2B5EF4-FFF2-40B4-BE49-F238E27FC236}">
                <a16:creationId xmlns:a16="http://schemas.microsoft.com/office/drawing/2014/main" id="{7BB185B5-2DBA-60D8-D12F-18787E068B14}"/>
              </a:ext>
            </a:extLst>
          </p:cNvPr>
          <p:cNvSpPr>
            <a:spLocks noGrp="1"/>
          </p:cNvSpPr>
          <p:nvPr>
            <p:ph type="body" sz="quarter" idx="13"/>
          </p:nvPr>
        </p:nvSpPr>
        <p:spPr/>
        <p:txBody>
          <a:bodyPr lIns="91440" tIns="45720" rIns="91440" bIns="45720" numCol="2" spcCol="360000" anchor="t">
            <a:normAutofit/>
          </a:bodyPr>
          <a:lstStyle/>
          <a:p>
            <a:r>
              <a:rPr lang="en-GB" sz="1000" dirty="0">
                <a:latin typeface="Calibri"/>
                <a:ea typeface="Calibri"/>
                <a:cs typeface="Calibri"/>
              </a:rPr>
              <a:t>The confusion matrix for this model is shown in Appendix 12, and it is evident from this that the model has produced highly accurate results. The obvious bold diagonal in this matrix indicates that each attribute is mostly predicted correctly, as the true attributes are on the x axis and the predictions are shown on the y axis.</a:t>
            </a:r>
            <a:endParaRPr lang="en-US" sz="1000" dirty="0">
              <a:latin typeface="Calibri"/>
              <a:ea typeface="Calibri"/>
              <a:cs typeface="Calibri"/>
            </a:endParaRPr>
          </a:p>
          <a:p>
            <a:r>
              <a:rPr lang="en-GB" sz="1000" dirty="0">
                <a:latin typeface="Calibri"/>
                <a:ea typeface="Calibri"/>
                <a:cs typeface="Calibri"/>
              </a:rPr>
              <a:t>Below there is an example of the labelling in model 4, showing both the correctly labelled attributes in the left image, and the predicted labels from the model in the image on the right. It is evident here that most attributes were detected, and as well as this, the bounding boxes identified by the fourth model were highly accurate.</a:t>
            </a:r>
          </a:p>
          <a:p>
            <a:endParaRPr lang="en-GB" sz="1000" dirty="0">
              <a:latin typeface="Calibri"/>
              <a:ea typeface="Calibri"/>
              <a:cs typeface="Calibri"/>
            </a:endParaRPr>
          </a:p>
          <a:p>
            <a:endParaRPr lang="en-GB" sz="1000" dirty="0">
              <a:latin typeface="Calibri"/>
              <a:ea typeface="Calibri"/>
              <a:cs typeface="Calibri"/>
            </a:endParaRPr>
          </a:p>
          <a:p>
            <a:endParaRPr lang="en-GB" sz="1000" dirty="0">
              <a:latin typeface="Calibri"/>
              <a:ea typeface="Calibri"/>
              <a:cs typeface="Calibri"/>
            </a:endParaRPr>
          </a:p>
          <a:p>
            <a:endParaRPr lang="en-GB" sz="1000" dirty="0">
              <a:latin typeface="Calibri"/>
              <a:ea typeface="Calibri"/>
              <a:cs typeface="Calibri"/>
            </a:endParaRPr>
          </a:p>
          <a:p>
            <a:endParaRPr lang="en-GB" sz="1000" dirty="0">
              <a:latin typeface="Calibri"/>
              <a:ea typeface="Calibri"/>
              <a:cs typeface="Calibri"/>
            </a:endParaRPr>
          </a:p>
        </p:txBody>
      </p:sp>
      <p:grpSp>
        <p:nvGrpSpPr>
          <p:cNvPr id="11" name="Group 10">
            <a:extLst>
              <a:ext uri="{FF2B5EF4-FFF2-40B4-BE49-F238E27FC236}">
                <a16:creationId xmlns:a16="http://schemas.microsoft.com/office/drawing/2014/main" id="{0ED85F28-042D-4BF3-DCF7-296C1C0E3805}"/>
              </a:ext>
            </a:extLst>
          </p:cNvPr>
          <p:cNvGrpSpPr/>
          <p:nvPr/>
        </p:nvGrpSpPr>
        <p:grpSpPr>
          <a:xfrm>
            <a:off x="587555" y="3177651"/>
            <a:ext cx="2702536" cy="1130190"/>
            <a:chOff x="2493734" y="6656067"/>
            <a:chExt cx="3016525" cy="1261499"/>
          </a:xfrm>
        </p:grpSpPr>
        <p:grpSp>
          <p:nvGrpSpPr>
            <p:cNvPr id="12" name="Group 11">
              <a:extLst>
                <a:ext uri="{FF2B5EF4-FFF2-40B4-BE49-F238E27FC236}">
                  <a16:creationId xmlns:a16="http://schemas.microsoft.com/office/drawing/2014/main" id="{463C4E07-0E11-3787-DA6C-B725972B34BD}"/>
                </a:ext>
              </a:extLst>
            </p:cNvPr>
            <p:cNvGrpSpPr/>
            <p:nvPr/>
          </p:nvGrpSpPr>
          <p:grpSpPr>
            <a:xfrm>
              <a:off x="2500007" y="6656067"/>
              <a:ext cx="3010252" cy="862201"/>
              <a:chOff x="2014536" y="5557255"/>
              <a:chExt cx="3010252" cy="862201"/>
            </a:xfrm>
          </p:grpSpPr>
          <p:pic>
            <p:nvPicPr>
              <p:cNvPr id="14" name="Picture 13" descr="A car on the road&#10;&#10;Description automatically generated">
                <a:extLst>
                  <a:ext uri="{FF2B5EF4-FFF2-40B4-BE49-F238E27FC236}">
                    <a16:creationId xmlns:a16="http://schemas.microsoft.com/office/drawing/2014/main" id="{461D9C88-0545-C759-635D-96BFBBC5D2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4536" y="5557255"/>
                <a:ext cx="1468800" cy="862201"/>
              </a:xfrm>
              <a:prstGeom prst="rect">
                <a:avLst/>
              </a:prstGeom>
            </p:spPr>
          </p:pic>
          <p:pic>
            <p:nvPicPr>
              <p:cNvPr id="15" name="Picture 14" descr="A street with cars and traffic lights&#10;&#10;Description automatically generated">
                <a:extLst>
                  <a:ext uri="{FF2B5EF4-FFF2-40B4-BE49-F238E27FC236}">
                    <a16:creationId xmlns:a16="http://schemas.microsoft.com/office/drawing/2014/main" id="{45D602DD-51D0-DE57-7BD9-95790A1B3F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5988" y="5557255"/>
                <a:ext cx="1468800" cy="862201"/>
              </a:xfrm>
              <a:prstGeom prst="rect">
                <a:avLst/>
              </a:prstGeom>
            </p:spPr>
          </p:pic>
        </p:grpSp>
        <p:sp>
          <p:nvSpPr>
            <p:cNvPr id="13" name="TextBox 12">
              <a:extLst>
                <a:ext uri="{FF2B5EF4-FFF2-40B4-BE49-F238E27FC236}">
                  <a16:creationId xmlns:a16="http://schemas.microsoft.com/office/drawing/2014/main" id="{6BDD2F0D-1963-4E97-CF95-49D4B73F6616}"/>
                </a:ext>
              </a:extLst>
            </p:cNvPr>
            <p:cNvSpPr txBox="1"/>
            <p:nvPr/>
          </p:nvSpPr>
          <p:spPr>
            <a:xfrm>
              <a:off x="2493734" y="7517456"/>
              <a:ext cx="3015143" cy="400110"/>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Fig.</a:t>
              </a:r>
              <a:r>
                <a:rPr lang="en-GB" sz="1000" b="1">
                  <a:solidFill>
                    <a:srgbClr val="002245"/>
                  </a:solidFill>
                  <a:latin typeface="Calibri" panose="020F0502020204030204" pitchFamily="34" charset="0"/>
                  <a:cs typeface="Calibri" panose="020F0502020204030204" pitchFamily="34" charset="0"/>
                </a:rPr>
                <a:t> 6.</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Comparaison between input picture and detection of the Layer 3</a:t>
              </a:r>
              <a:r>
                <a:rPr lang="en-FR" sz="1000" b="1">
                  <a:solidFill>
                    <a:srgbClr val="002245"/>
                  </a:solidFill>
                  <a:latin typeface="Calibri" panose="020F0502020204030204" pitchFamily="34" charset="0"/>
                  <a:cs typeface="Calibri" panose="020F0502020204030204" pitchFamily="34" charset="0"/>
                </a:rPr>
                <a:t> </a:t>
              </a:r>
              <a:endParaRPr lang="en-FR" sz="1000">
                <a:solidFill>
                  <a:srgbClr val="002245"/>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457224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41CE37-B07F-6801-448E-87B7F92CE2B7}"/>
              </a:ext>
            </a:extLst>
          </p:cNvPr>
          <p:cNvSpPr>
            <a:spLocks noGrp="1"/>
          </p:cNvSpPr>
          <p:nvPr>
            <p:ph type="dt" sz="half" idx="10"/>
          </p:nvPr>
        </p:nvSpPr>
        <p:spPr/>
        <p:txBody>
          <a:bodyPr/>
          <a:lstStyle/>
          <a:p>
            <a:fld id="{CC2750E2-3F9B-AF48-A1D2-9F43F8B3311C}" type="datetime1">
              <a:rPr lang="fr-FR" smtClean="0"/>
              <a:t>22/06/2024</a:t>
            </a:fld>
            <a:endParaRPr lang="fr-FR"/>
          </a:p>
        </p:txBody>
      </p:sp>
      <p:sp>
        <p:nvSpPr>
          <p:cNvPr id="3" name="Footer Placeholder 2">
            <a:extLst>
              <a:ext uri="{FF2B5EF4-FFF2-40B4-BE49-F238E27FC236}">
                <a16:creationId xmlns:a16="http://schemas.microsoft.com/office/drawing/2014/main" id="{2B5555A6-7D8D-627F-BE52-EFB81E89CBCD}"/>
              </a:ext>
            </a:extLst>
          </p:cNvPr>
          <p:cNvSpPr>
            <a:spLocks noGrp="1"/>
          </p:cNvSpPr>
          <p:nvPr>
            <p:ph type="ftr" sz="quarter" idx="11"/>
          </p:nvPr>
        </p:nvSpPr>
        <p:spPr/>
        <p:txBody>
          <a:bodyPr/>
          <a:lstStyle/>
          <a:p>
            <a:r>
              <a:rPr lang="fr-FR"/>
              <a:t>Big Data analysis on road attributes</a:t>
            </a:r>
          </a:p>
        </p:txBody>
      </p:sp>
      <p:sp>
        <p:nvSpPr>
          <p:cNvPr id="4" name="Slide Number Placeholder 3">
            <a:extLst>
              <a:ext uri="{FF2B5EF4-FFF2-40B4-BE49-F238E27FC236}">
                <a16:creationId xmlns:a16="http://schemas.microsoft.com/office/drawing/2014/main" id="{3A724081-FCB3-CD5B-EE50-451C68A5C350}"/>
              </a:ext>
            </a:extLst>
          </p:cNvPr>
          <p:cNvSpPr>
            <a:spLocks noGrp="1"/>
          </p:cNvSpPr>
          <p:nvPr>
            <p:ph type="sldNum" sz="quarter" idx="12"/>
          </p:nvPr>
        </p:nvSpPr>
        <p:spPr/>
        <p:txBody>
          <a:bodyPr/>
          <a:lstStyle/>
          <a:p>
            <a:fld id="{27C6CCC6-2BE5-4E42-96A4-D1E8E81A3D8E}" type="slidenum">
              <a:rPr lang="fr-FR" smtClean="0"/>
              <a:t>10</a:t>
            </a:fld>
            <a:endParaRPr lang="fr-FR"/>
          </a:p>
        </p:txBody>
      </p:sp>
      <p:sp>
        <p:nvSpPr>
          <p:cNvPr id="5" name="Text Placeholder 4">
            <a:extLst>
              <a:ext uri="{FF2B5EF4-FFF2-40B4-BE49-F238E27FC236}">
                <a16:creationId xmlns:a16="http://schemas.microsoft.com/office/drawing/2014/main" id="{60A372CE-3BBE-B0BE-8B1F-A95117C368ED}"/>
              </a:ext>
            </a:extLst>
          </p:cNvPr>
          <p:cNvSpPr>
            <a:spLocks noGrp="1"/>
          </p:cNvSpPr>
          <p:nvPr>
            <p:ph type="body" sz="quarter" idx="13"/>
          </p:nvPr>
        </p:nvSpPr>
        <p:spPr>
          <a:xfrm>
            <a:off x="471488" y="471599"/>
            <a:ext cx="5915026" cy="8460000"/>
          </a:xfrm>
        </p:spPr>
        <p:txBody>
          <a:bodyPr>
            <a:normAutofit/>
          </a:bodyPr>
          <a:lstStyle/>
          <a:p>
            <a:pPr>
              <a:spcAft>
                <a:spcPts val="800"/>
              </a:spcAft>
            </a:pPr>
            <a:r>
              <a:rPr lang="en-GB" sz="1400" b="1" dirty="0"/>
              <a:t>5. Requirements</a:t>
            </a:r>
          </a:p>
          <a:p>
            <a:pPr>
              <a:spcAft>
                <a:spcPts val="800"/>
              </a:spcAft>
            </a:pPr>
            <a:r>
              <a:rPr lang="en-GB" sz="1200" b="1" dirty="0"/>
              <a:t>5.1. Technical requirements</a:t>
            </a:r>
          </a:p>
          <a:p>
            <a:r>
              <a:rPr lang="en-GB" sz="1100" dirty="0"/>
              <a:t>The requirements listed below are intended to ensure optimal performance for both training a YOLOv8 model and running detection tasks. Training a YOLOv8 model is computationally intensive and requires robust hardware and software specifications while running detection tasks typically requires fewer resources than training unless </a:t>
            </a:r>
            <a:r>
              <a:rPr lang="en-GB" dirty="0"/>
              <a:t>de</a:t>
            </a:r>
            <a:r>
              <a:rPr lang="en-GB" sz="1100" dirty="0"/>
              <a:t>ployed in real-time.</a:t>
            </a:r>
          </a:p>
          <a:p>
            <a:pPr>
              <a:spcAft>
                <a:spcPts val="800"/>
              </a:spcAft>
            </a:pPr>
            <a:r>
              <a:rPr lang="en-GB" sz="1100" dirty="0"/>
              <a:t>For software, YOLOv8 supports multiple operating systems, including Windows (≥ 10, 64-bit), Ubuntu (≥ 18.04), and macOS (≥ 10.15). Python (≥ 3.7) is necessary as primary programming language, with essential libraries and frameworks such as: PyTorch (≥ 1.7.0), CUDA Toolkit (≥ 10.2) (for GPU support), compatible cuDNN, OpenCV (≥ 4.0), NumPy, SciPy, Matplotlib, Pillow, and optionally TensorRT for optimized inference on NVIDIA GPUs.</a:t>
            </a:r>
          </a:p>
          <a:p>
            <a:pPr>
              <a:spcAft>
                <a:spcPts val="800"/>
              </a:spcAft>
            </a:pPr>
            <a:r>
              <a:rPr lang="en-GB" sz="1100" dirty="0"/>
              <a:t>On the hardware front, YOLOv8 necessitates a robust configuration. The CPU should ideally be an Intel i5 (8th Gen or higher) or AMD Ryzen 5 (3000 series or higher), featuring a minimum of 4 cores and 8 threads. For accelerated performance, an NVIDIA GPU with CUDA capability 6.0 or higher is recommended, with the NVIDIA RTX 2060 or higher being optimal (≥ VRAM 8GB). To support these components, a minimum of 16 GB RAM is recommended.</a:t>
            </a:r>
          </a:p>
          <a:p>
            <a:r>
              <a:rPr lang="en-GB" sz="1100" dirty="0"/>
              <a:t>Training machine learning models requires powerful GPUs for intensive computations and substantial CPU power and RAM for managing large datasets and complex calculations. In contrast, detection can run on less powerful GPUs and requires less CPU and RAM, though it still benefits from GPU acceleration and sufficient system resources.</a:t>
            </a:r>
          </a:p>
          <a:p>
            <a:pPr>
              <a:spcAft>
                <a:spcPts val="800"/>
              </a:spcAft>
            </a:pPr>
            <a:r>
              <a:rPr lang="en-GB" sz="1100" dirty="0"/>
              <a:t>In conclusion, adhering to these specifications ensures that YOLOv8 operates efficiently on your system, leveraging both software capabilities and hardware performance for optimal results in object detection and related tasks.</a:t>
            </a:r>
          </a:p>
          <a:p>
            <a:r>
              <a:rPr lang="en-GB" dirty="0"/>
              <a:t>Also note that a r</a:t>
            </a:r>
            <a:r>
              <a:rPr lang="en-GB" sz="1100" dirty="0"/>
              <a:t>ecommended 100 GB SSD might be needed to reckon with the training database and models’ weights storage.</a:t>
            </a:r>
          </a:p>
          <a:p>
            <a:r>
              <a:rPr lang="en-GB" sz="1200" b="1" dirty="0"/>
              <a:t>5.2. Input requirements</a:t>
            </a:r>
          </a:p>
          <a:p>
            <a:r>
              <a:rPr lang="en-GB" dirty="0"/>
              <a:t>The MLM relies on YOLOv8 which can process both pictures or videos. When initiating the models, the MLM algorithm asks for the need (or not) for aerial view detection. If not needed, only Layer 1 and 3 will be initiated and road information can be input as either a series of pictures (above Standard Definition (SD) 640x360 pixels (360p), preferably High Definition (HD) 1280x720 pixels (720p)) with null intersection, or a single shot video (same resolution requirements, frame rate of 30 fps).</a:t>
            </a:r>
            <a:endParaRPr lang="en-GB" sz="1100" dirty="0"/>
          </a:p>
          <a:p>
            <a:pPr>
              <a:spcAft>
                <a:spcPts val="800"/>
              </a:spcAft>
            </a:pPr>
            <a:r>
              <a:rPr lang="en-GB" dirty="0"/>
              <a:t>In the case one want to add satellite images as an input, the MLM will initiate all layers to treat the two types of input (ground and aerial level). The resolution requirements for the aerial point of view are the same as for ground level, either it is a series of picture or a video. However, the scale is third parameter to consider here.</a:t>
            </a:r>
            <a:r>
              <a:rPr lang="en-GB" sz="1100" dirty="0"/>
              <a:t> When web scrapping the data via Google Maps, a zoom level 15 or higher will roughly correspond to a scale of 1:20,000. This setting allow small town to road level precision which is exactly what the Layer 2 is design for.</a:t>
            </a:r>
          </a:p>
        </p:txBody>
      </p:sp>
    </p:spTree>
    <p:extLst>
      <p:ext uri="{BB962C8B-B14F-4D97-AF65-F5344CB8AC3E}">
        <p14:creationId xmlns:p14="http://schemas.microsoft.com/office/powerpoint/2010/main" val="2875044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3ED4F6-08C5-BECF-813A-5B5659BE64F3}"/>
              </a:ext>
            </a:extLst>
          </p:cNvPr>
          <p:cNvSpPr>
            <a:spLocks noGrp="1"/>
          </p:cNvSpPr>
          <p:nvPr>
            <p:ph type="dt" sz="half" idx="10"/>
          </p:nvPr>
        </p:nvSpPr>
        <p:spPr/>
        <p:txBody>
          <a:bodyPr/>
          <a:lstStyle/>
          <a:p>
            <a:fld id="{CC2750E2-3F9B-AF48-A1D2-9F43F8B3311C}" type="datetime1">
              <a:rPr lang="fr-FR" smtClean="0"/>
              <a:t>22/06/2024</a:t>
            </a:fld>
            <a:endParaRPr lang="fr-FR"/>
          </a:p>
        </p:txBody>
      </p:sp>
      <p:sp>
        <p:nvSpPr>
          <p:cNvPr id="4" name="Slide Number Placeholder 3">
            <a:extLst>
              <a:ext uri="{FF2B5EF4-FFF2-40B4-BE49-F238E27FC236}">
                <a16:creationId xmlns:a16="http://schemas.microsoft.com/office/drawing/2014/main" id="{FCAEA136-84F6-5207-AEDB-B0BE9B183259}"/>
              </a:ext>
            </a:extLst>
          </p:cNvPr>
          <p:cNvSpPr>
            <a:spLocks noGrp="1"/>
          </p:cNvSpPr>
          <p:nvPr>
            <p:ph type="sldNum" sz="quarter" idx="12"/>
          </p:nvPr>
        </p:nvSpPr>
        <p:spPr/>
        <p:txBody>
          <a:bodyPr/>
          <a:lstStyle/>
          <a:p>
            <a:fld id="{27C6CCC6-2BE5-4E42-96A4-D1E8E81A3D8E}" type="slidenum">
              <a:rPr lang="fr-FR" smtClean="0"/>
              <a:t>11</a:t>
            </a:fld>
            <a:endParaRPr lang="fr-FR"/>
          </a:p>
        </p:txBody>
      </p:sp>
      <p:sp>
        <p:nvSpPr>
          <p:cNvPr id="5" name="Text Placeholder 4">
            <a:extLst>
              <a:ext uri="{FF2B5EF4-FFF2-40B4-BE49-F238E27FC236}">
                <a16:creationId xmlns:a16="http://schemas.microsoft.com/office/drawing/2014/main" id="{66F342F5-6317-A36F-03E2-3D587EE32170}"/>
              </a:ext>
            </a:extLst>
          </p:cNvPr>
          <p:cNvSpPr>
            <a:spLocks noGrp="1"/>
          </p:cNvSpPr>
          <p:nvPr>
            <p:ph type="body" sz="quarter" idx="13"/>
          </p:nvPr>
        </p:nvSpPr>
        <p:spPr>
          <a:xfrm>
            <a:off x="471488" y="471600"/>
            <a:ext cx="5915026" cy="8460000"/>
          </a:xfrm>
        </p:spPr>
        <p:txBody>
          <a:bodyPr lIns="91440" tIns="45720" rIns="91440" bIns="45720" numCol="2" spcCol="360000" anchor="t">
            <a:noAutofit/>
          </a:bodyPr>
          <a:lstStyle/>
          <a:p>
            <a:pPr>
              <a:spcAft>
                <a:spcPts val="800"/>
              </a:spcAft>
            </a:pPr>
            <a:r>
              <a:rPr lang="en-GB" sz="1400" b="1" dirty="0"/>
              <a:t>6. Limitations and future work</a:t>
            </a:r>
          </a:p>
          <a:p>
            <a:pPr>
              <a:spcAft>
                <a:spcPts val="800"/>
              </a:spcAft>
            </a:pPr>
            <a:r>
              <a:rPr lang="en-GB" altLang="zh-CN" dirty="0"/>
              <a:t>Despite the promising results achieved by the Multi-Layer Model for road and traffic attribute detection, several limitations can be addressed to enhance its effectiveness and generalisability. </a:t>
            </a:r>
          </a:p>
          <a:p>
            <a:pPr>
              <a:spcAft>
                <a:spcPts val="800"/>
              </a:spcAft>
            </a:pPr>
            <a:r>
              <a:rPr lang="en-GB" altLang="zh-CN" dirty="0"/>
              <a:t>Firstly, the MLM's performance is closely tied to the quality and diversity of the datasets. Additionally, the current model struggles with detecting and classifying objects when presented with cluttered or occluded scenes, which are common in real-world scenarios. Furthermore, the reliance on the… This limitation underscores the need for more sophisticated approaches that can handle complex and overlapping annotations more effectively.</a:t>
            </a:r>
          </a:p>
          <a:p>
            <a:pPr>
              <a:spcAft>
                <a:spcPts val="800"/>
              </a:spcAft>
            </a:pPr>
            <a:r>
              <a:rPr lang="en-GB" altLang="zh-CN" dirty="0"/>
              <a:t>Future work will focus on addressing these limitations through several key areas of improvement. Enhancing the annotation quality and consistency across datasets is paramount, potentially with semi-automated or crowdsourced annotation methods to ensure a more uniform and comprehensive training dataset. Expanding the dataset to include more varied and challenging real-world scenarios will also be crucial for improving the model's robustness. Finally, on the model front, incorporating techniques such as data augmentation, transfer learning, and domain adaptation can help to mitigate the limitations posed by diverse data sources and enhance the model's adaptability to different environments.</a:t>
            </a:r>
            <a:endParaRPr lang="zh-CN" altLang="en-US" dirty="0"/>
          </a:p>
          <a:p>
            <a:pPr>
              <a:spcAft>
                <a:spcPts val="800"/>
              </a:spcAft>
            </a:pPr>
            <a:r>
              <a:rPr lang="en-GB" sz="1200" b="1" dirty="0">
                <a:ea typeface="Calibri"/>
              </a:rPr>
              <a:t>6.1</a:t>
            </a:r>
            <a:r>
              <a:rPr kumimoji="0" lang="en-GB" sz="1200" b="1" i="0" u="none" strike="noStrike" kern="1200" cap="none" spc="0" normalizeH="0" baseline="0" noProof="0" dirty="0">
                <a:ln>
                  <a:noFill/>
                </a:ln>
                <a:solidFill>
                  <a:srgbClr val="002245"/>
                </a:solidFill>
                <a:effectLst/>
                <a:uLnTx/>
                <a:uFillTx/>
                <a:ea typeface="Calibri"/>
              </a:rPr>
              <a:t>. Limitations</a:t>
            </a:r>
            <a:endParaRPr lang="en-GB" sz="1200" dirty="0"/>
          </a:p>
          <a:p>
            <a:r>
              <a:rPr lang="en-GB" dirty="0"/>
              <a:t>Although YOLOv8 has demonstrated strong performance in various object detection tasks, as shown previously, several limitations must be considered for optimal deployment in complex scenarios. Firstly, YOLOv8 tends to struggle in accurately detecting small objects within large images, because its grid division strategy leads to small objects being easily missed or inaccurately detected. Secondly, YOLOv8’s performance decreases with overlapping or densely distributed objects, as it only predicts one object per grid, causing multiple overlapping objects to be recognized as a single object. Lastly, although YOLO has a very high detection speed, in some cases its detection accuracy is lower compared to other slower object detection algorithms (such as Faster R-CNN). This is particularly true in scenarios where high-precision detection is required, making YOLOv8 a less optimal choice.</a:t>
            </a:r>
          </a:p>
          <a:p>
            <a:r>
              <a:rPr lang="en-GB" dirty="0"/>
              <a:t>Regarding data sources, acquiring data from platforms like Google Maps, Mapillary, or CeyMo presents significant challenges for many low- and middle-income countries. These platforms often have data coverage that is biased towards developed countries and major cities, resulting in sparse data for developing and remote regions. Additionally, certain attributes listed by sources like the World Bank, such as protected bike lanes, are difficult to find in LMIC. These countries often have less developed infrastructure, and the relevant data collection and recording are not as comprehensive. </a:t>
            </a:r>
            <a:endParaRPr lang="en-GB" dirty="0">
              <a:highlight>
                <a:srgbClr val="FFFF00"/>
              </a:highlight>
            </a:endParaRPr>
          </a:p>
          <a:p>
            <a:r>
              <a:rPr lang="en-GB" dirty="0"/>
              <a:t>Despite efforts to collect relevant coordinates, a standardized method to differentiate between urban and rural areas is lacking. Ultimately, while on the whole, the database compiles miscellaneous weather conditions, limited variations of each location were gathered. As a result, data for the same location across different conditions is insufficient, thereby restricting the understanding of how environmental changes impact transportation and infrastructure.</a:t>
            </a:r>
          </a:p>
          <a:p>
            <a:r>
              <a:rPr lang="en-GB" sz="1200" b="1" dirty="0"/>
              <a:t>6.2 Future Research Directions</a:t>
            </a:r>
          </a:p>
          <a:p>
            <a:r>
              <a:rPr lang="en-GB" dirty="0"/>
              <a:t>It is noted that the current algorithms used are existing algorithms sourced from open online libraries and adapting them to integrate the new data sources. </a:t>
            </a:r>
            <a:r>
              <a:rPr kumimoji="0" lang="en-GB"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To achieve the desired outcomes, set by the World Bank, the focus</a:t>
            </a:r>
          </a:p>
        </p:txBody>
      </p:sp>
      <p:sp>
        <p:nvSpPr>
          <p:cNvPr id="6" name="Footer Placeholder 2">
            <a:extLst>
              <a:ext uri="{FF2B5EF4-FFF2-40B4-BE49-F238E27FC236}">
                <a16:creationId xmlns:a16="http://schemas.microsoft.com/office/drawing/2014/main" id="{A812B6B9-4939-F523-FEEB-53E2F944D969}"/>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spTree>
    <p:extLst>
      <p:ext uri="{BB962C8B-B14F-4D97-AF65-F5344CB8AC3E}">
        <p14:creationId xmlns:p14="http://schemas.microsoft.com/office/powerpoint/2010/main" val="3597142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3408E3-2929-04DB-4595-46A803647F33}"/>
              </a:ext>
            </a:extLst>
          </p:cNvPr>
          <p:cNvSpPr>
            <a:spLocks noGrp="1"/>
          </p:cNvSpPr>
          <p:nvPr>
            <p:ph type="dt" sz="half" idx="10"/>
          </p:nvPr>
        </p:nvSpPr>
        <p:spPr/>
        <p:txBody>
          <a:bodyPr/>
          <a:lstStyle/>
          <a:p>
            <a:fld id="{CC2750E2-3F9B-AF48-A1D2-9F43F8B3311C}" type="datetime1">
              <a:rPr lang="fr-FR" smtClean="0"/>
              <a:t>23/06/2024</a:t>
            </a:fld>
            <a:endParaRPr lang="fr-FR"/>
          </a:p>
        </p:txBody>
      </p:sp>
      <p:sp>
        <p:nvSpPr>
          <p:cNvPr id="3" name="Footer Placeholder 2">
            <a:extLst>
              <a:ext uri="{FF2B5EF4-FFF2-40B4-BE49-F238E27FC236}">
                <a16:creationId xmlns:a16="http://schemas.microsoft.com/office/drawing/2014/main" id="{EA070934-B473-A691-07B3-7EB33A404FA0}"/>
              </a:ext>
            </a:extLst>
          </p:cNvPr>
          <p:cNvSpPr>
            <a:spLocks noGrp="1"/>
          </p:cNvSpPr>
          <p:nvPr>
            <p:ph type="ftr" sz="quarter" idx="11"/>
          </p:nvPr>
        </p:nvSpPr>
        <p:spPr/>
        <p:txBody>
          <a:bodyPr/>
          <a:lstStyle/>
          <a:p>
            <a:r>
              <a:rPr lang="fr-FR"/>
              <a:t>Big Data analysis on road attributes</a:t>
            </a:r>
          </a:p>
        </p:txBody>
      </p:sp>
      <p:sp>
        <p:nvSpPr>
          <p:cNvPr id="4" name="Slide Number Placeholder 3">
            <a:extLst>
              <a:ext uri="{FF2B5EF4-FFF2-40B4-BE49-F238E27FC236}">
                <a16:creationId xmlns:a16="http://schemas.microsoft.com/office/drawing/2014/main" id="{7116E817-E3FB-41B2-4F2A-90E471B5E83D}"/>
              </a:ext>
            </a:extLst>
          </p:cNvPr>
          <p:cNvSpPr>
            <a:spLocks noGrp="1"/>
          </p:cNvSpPr>
          <p:nvPr>
            <p:ph type="sldNum" sz="quarter" idx="12"/>
          </p:nvPr>
        </p:nvSpPr>
        <p:spPr/>
        <p:txBody>
          <a:bodyPr/>
          <a:lstStyle/>
          <a:p>
            <a:fld id="{27C6CCC6-2BE5-4E42-96A4-D1E8E81A3D8E}" type="slidenum">
              <a:rPr lang="fr-FR" smtClean="0"/>
              <a:t>12</a:t>
            </a:fld>
            <a:endParaRPr lang="fr-FR"/>
          </a:p>
        </p:txBody>
      </p:sp>
      <p:sp>
        <p:nvSpPr>
          <p:cNvPr id="5" name="Text Placeholder 4">
            <a:extLst>
              <a:ext uri="{FF2B5EF4-FFF2-40B4-BE49-F238E27FC236}">
                <a16:creationId xmlns:a16="http://schemas.microsoft.com/office/drawing/2014/main" id="{03D9B6F6-F2BE-7038-6741-99F726D282A4}"/>
              </a:ext>
            </a:extLst>
          </p:cNvPr>
          <p:cNvSpPr>
            <a:spLocks noGrp="1"/>
          </p:cNvSpPr>
          <p:nvPr>
            <p:ph type="body" sz="quarter" idx="13"/>
          </p:nvPr>
        </p:nvSpPr>
        <p:spPr/>
        <p:txBody>
          <a:bodyPr/>
          <a:lstStyle/>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sz="1100" b="0" i="0" u="none" strike="noStrike" kern="1200" cap="none" spc="0" normalizeH="0" baseline="0" noProof="0" dirty="0">
                <a:ln>
                  <a:noFill/>
                </a:ln>
                <a:solidFill>
                  <a:srgbClr val="002245"/>
                </a:solidFill>
                <a:effectLst/>
                <a:highlight>
                  <a:srgbClr val="FFFF00"/>
                </a:highlight>
                <a:uLnTx/>
                <a:uFillTx/>
                <a:latin typeface="Calibri" panose="020F0502020204030204" pitchFamily="34" charset="0"/>
                <a:ea typeface="+mn-ea"/>
                <a:cs typeface="Calibri" panose="020F0502020204030204" pitchFamily="34" charset="0"/>
              </a:rPr>
              <a:t>was directed to creating a comprehensive list of attributes and improving the accuracy of the object detection algorithm. However, one of the main directions for the continuation of this research could be to compose a new algorithm, with similar capabilities as the current version but with a completely original script.</a:t>
            </a:r>
            <a:endParaRPr kumimoji="0" lang="en-GB"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endParaRP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Currently, annotation process requires manual labelling. However, one way to improve efficiency and accuracy is to implement auto-labelling technology. This transition will not only significantly reduce the manual workload but also greatly enhance data processing speed and consistency. Auto-labelling will leverage advanced algorithms and machine learning techniques to ensure that annotation tasks are completed efficiently and accurately, thereby improving the overall workflow efficiency and quality.</a:t>
            </a:r>
            <a:endParaRPr kumimoji="0" lang="en-US"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endParaRPr>
          </a:p>
          <a:p>
            <a:endParaRPr lang="en-FR" dirty="0"/>
          </a:p>
        </p:txBody>
      </p:sp>
    </p:spTree>
    <p:extLst>
      <p:ext uri="{BB962C8B-B14F-4D97-AF65-F5344CB8AC3E}">
        <p14:creationId xmlns:p14="http://schemas.microsoft.com/office/powerpoint/2010/main" val="1685973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3ED4F6-08C5-BECF-813A-5B5659BE64F3}"/>
              </a:ext>
            </a:extLst>
          </p:cNvPr>
          <p:cNvSpPr>
            <a:spLocks noGrp="1"/>
          </p:cNvSpPr>
          <p:nvPr>
            <p:ph type="dt" sz="half" idx="10"/>
          </p:nvPr>
        </p:nvSpPr>
        <p:spPr/>
        <p:txBody>
          <a:bodyPr/>
          <a:lstStyle/>
          <a:p>
            <a:fld id="{CC2750E2-3F9B-AF48-A1D2-9F43F8B3311C}" type="datetime1">
              <a:rPr lang="fr-FR" smtClean="0"/>
              <a:t>22/06/2024</a:t>
            </a:fld>
            <a:endParaRPr lang="fr-FR"/>
          </a:p>
        </p:txBody>
      </p:sp>
      <p:sp>
        <p:nvSpPr>
          <p:cNvPr id="4" name="Slide Number Placeholder 3">
            <a:extLst>
              <a:ext uri="{FF2B5EF4-FFF2-40B4-BE49-F238E27FC236}">
                <a16:creationId xmlns:a16="http://schemas.microsoft.com/office/drawing/2014/main" id="{FCAEA136-84F6-5207-AEDB-B0BE9B183259}"/>
              </a:ext>
            </a:extLst>
          </p:cNvPr>
          <p:cNvSpPr>
            <a:spLocks noGrp="1"/>
          </p:cNvSpPr>
          <p:nvPr>
            <p:ph type="sldNum" sz="quarter" idx="12"/>
          </p:nvPr>
        </p:nvSpPr>
        <p:spPr/>
        <p:txBody>
          <a:bodyPr/>
          <a:lstStyle/>
          <a:p>
            <a:fld id="{27C6CCC6-2BE5-4E42-96A4-D1E8E81A3D8E}" type="slidenum">
              <a:rPr lang="fr-FR" smtClean="0"/>
              <a:t>13</a:t>
            </a:fld>
            <a:endParaRPr lang="fr-FR"/>
          </a:p>
        </p:txBody>
      </p:sp>
      <p:sp>
        <p:nvSpPr>
          <p:cNvPr id="5" name="Text Placeholder 4">
            <a:extLst>
              <a:ext uri="{FF2B5EF4-FFF2-40B4-BE49-F238E27FC236}">
                <a16:creationId xmlns:a16="http://schemas.microsoft.com/office/drawing/2014/main" id="{66F342F5-6317-A36F-03E2-3D587EE32170}"/>
              </a:ext>
            </a:extLst>
          </p:cNvPr>
          <p:cNvSpPr>
            <a:spLocks noGrp="1"/>
          </p:cNvSpPr>
          <p:nvPr>
            <p:ph type="body" sz="quarter" idx="13"/>
          </p:nvPr>
        </p:nvSpPr>
        <p:spPr>
          <a:xfrm>
            <a:off x="471488" y="471601"/>
            <a:ext cx="5915026" cy="7595440"/>
          </a:xfrm>
        </p:spPr>
        <p:txBody>
          <a:bodyPr lIns="91440" tIns="45720" rIns="91440" bIns="45720" numCol="2" spcCol="360000" anchor="t">
            <a:noAutofit/>
          </a:bodyPr>
          <a:lstStyle/>
          <a:p>
            <a:r>
              <a:rPr lang="en-GB" dirty="0"/>
              <a:t>To address the identified limitations and enhance data collection and analysis, it is possible to establishing partnerships with local governments, NGOs, and research institutions in developing countries to access more localized data and collaborating with international organizations for broader data collection.  Additionally, diversifying our data collection methods by incorporating crowd-sourcing, satellite imagery, and mobile data collection apps, and promoting the use of open data platforms will ensure a wider range of data types and sources, thereby improving the robustness and comprehensiveness of our dataset. For example, similar to the road markings attribute, a point of note for the continuation of the research in future would be to shift the focus onto ensuring that the multi-layer model would be able to detect bike lanes in model 2 with less obvious features and with somewhat faded bike lane markings. Again, this is particularly relevant for road attributes in low-and middle-income countries.</a:t>
            </a:r>
          </a:p>
          <a:p>
            <a:r>
              <a:rPr lang="en-GB" dirty="0"/>
              <a:t>For model:</a:t>
            </a:r>
            <a:endParaRPr lang="en-GB" b="1" dirty="0">
              <a:ea typeface="Calibri"/>
            </a:endParaRPr>
          </a:p>
          <a:p>
            <a:r>
              <a:rPr lang="en-GB" dirty="0">
                <a:ea typeface="Calibri"/>
              </a:rPr>
              <a:t>Google Maps API offers the possibility to obtain satellite images given specific coordinates. Simultaneously, Google Street View help accessing 360° panoramic views and images of the very same locations. For future improvements, one might want to focus on depth estimation[X] of the different objects detected on ground-level images in order to determine their GPS coordinates. Obtaining images from an API based on the coordinates is a straightforward task, thus allowing seamless match of aerial and ground-level data. Another way to improve this MLM could be to rely on satellite image datasets, which typically include files indicating coordinates. With this GPS data, new developers can integrate GPS treatment in merging part of the MLM which has purposefully been design for GPS data integration.</a:t>
            </a:r>
          </a:p>
          <a:p>
            <a:pPr>
              <a:spcAft>
                <a:spcPts val="800"/>
              </a:spcAft>
            </a:pPr>
            <a:r>
              <a:rPr lang="en-GB" sz="1100" kern="50" dirty="0">
                <a:effectLst/>
              </a:rPr>
              <a:t>Threshold Establishment: Analyse and provide clear recommendations on optimum thresholds for the interval distance of street view images (e.g., 100 metres) used for object counting.</a:t>
            </a:r>
          </a:p>
        </p:txBody>
      </p:sp>
      <p:sp>
        <p:nvSpPr>
          <p:cNvPr id="6" name="Footer Placeholder 2">
            <a:extLst>
              <a:ext uri="{FF2B5EF4-FFF2-40B4-BE49-F238E27FC236}">
                <a16:creationId xmlns:a16="http://schemas.microsoft.com/office/drawing/2014/main" id="{A812B6B9-4939-F523-FEEB-53E2F944D969}"/>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sp>
        <p:nvSpPr>
          <p:cNvPr id="7" name="Text Placeholder 6">
            <a:extLst>
              <a:ext uri="{FF2B5EF4-FFF2-40B4-BE49-F238E27FC236}">
                <a16:creationId xmlns:a16="http://schemas.microsoft.com/office/drawing/2014/main" id="{67DF275E-3542-123B-6CA4-C2BBE89E73A7}"/>
              </a:ext>
            </a:extLst>
          </p:cNvPr>
          <p:cNvSpPr txBox="1">
            <a:spLocks/>
          </p:cNvSpPr>
          <p:nvPr/>
        </p:nvSpPr>
        <p:spPr>
          <a:xfrm>
            <a:off x="471486" y="8388000"/>
            <a:ext cx="5915025" cy="924404"/>
          </a:xfrm>
          <a:prstGeom prst="rect">
            <a:avLst/>
          </a:prstGeom>
        </p:spPr>
        <p:txBody>
          <a:bodyPr tIns="90000" bIns="90000"/>
          <a:lstStyle>
            <a:lvl1pPr marL="0" indent="0" algn="just" defTabSz="685800" rtl="0" eaLnBrk="1" latinLnBrk="0" hangingPunct="1">
              <a:lnSpc>
                <a:spcPct val="90000"/>
              </a:lnSpc>
              <a:spcBef>
                <a:spcPts val="750"/>
              </a:spcBef>
              <a:buFont typeface="Arial" panose="020B0604020202020204" pitchFamily="34" charset="0"/>
              <a:buNone/>
              <a:defRPr sz="1200" kern="1200">
                <a:solidFill>
                  <a:srgbClr val="001F42"/>
                </a:solidFill>
                <a:latin typeface="Calibri" panose="020F0502020204030204" pitchFamily="34" charset="0"/>
                <a:ea typeface="+mn-ea"/>
                <a:cs typeface="Calibri" panose="020F050202020403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spcAft>
                <a:spcPts val="600"/>
              </a:spcAft>
            </a:pPr>
            <a:r>
              <a:rPr lang="en-FR" sz="1050" b="1" dirty="0"/>
              <a:t>References</a:t>
            </a:r>
          </a:p>
          <a:p>
            <a:pPr algn="l"/>
            <a:r>
              <a:rPr lang="en-GB" sz="1050" dirty="0"/>
              <a:t>[3] </a:t>
            </a:r>
            <a:r>
              <a:rPr lang="es-CL" sz="1050" b="0" i="0" u="none" strike="noStrike" dirty="0">
                <a:effectLst/>
                <a:highlight>
                  <a:srgbClr val="FFFFFF"/>
                </a:highlight>
                <a:latin typeface="Calibri" panose="020F0502020204030204" pitchFamily="34" charset="0"/>
              </a:rPr>
              <a:t>Mapillary (2023). </a:t>
            </a:r>
            <a:r>
              <a:rPr lang="es-CL" sz="1050" b="0" i="1" u="none" strike="noStrike" dirty="0" err="1">
                <a:effectLst/>
                <a:highlight>
                  <a:srgbClr val="FFFFFF"/>
                </a:highlight>
                <a:latin typeface="Calibri" panose="020F0502020204030204" pitchFamily="34" charset="0"/>
              </a:rPr>
              <a:t>Object</a:t>
            </a:r>
            <a:r>
              <a:rPr lang="es-CL" sz="1050" b="0" i="1" u="none" strike="noStrike" dirty="0">
                <a:effectLst/>
                <a:highlight>
                  <a:srgbClr val="FFFFFF"/>
                </a:highlight>
                <a:latin typeface="Calibri" panose="020F0502020204030204" pitchFamily="34" charset="0"/>
              </a:rPr>
              <a:t> </a:t>
            </a:r>
            <a:r>
              <a:rPr lang="es-CL" sz="1050" b="0" i="1" u="none" strike="noStrike" dirty="0" err="1">
                <a:effectLst/>
                <a:highlight>
                  <a:srgbClr val="FFFFFF"/>
                </a:highlight>
                <a:latin typeface="Calibri" panose="020F0502020204030204" pitchFamily="34" charset="0"/>
              </a:rPr>
              <a:t>detections</a:t>
            </a:r>
            <a:r>
              <a:rPr lang="es-CL" sz="1050" b="0" i="0" u="none" strike="noStrike" dirty="0">
                <a:effectLst/>
                <a:highlight>
                  <a:srgbClr val="FFFFFF"/>
                </a:highlight>
                <a:latin typeface="Calibri" panose="020F0502020204030204" pitchFamily="34" charset="0"/>
              </a:rPr>
              <a:t>. [online] Mapillary. </a:t>
            </a:r>
            <a:r>
              <a:rPr lang="es-CL" sz="1050" b="0" i="0" u="none" strike="noStrike" dirty="0" err="1">
                <a:effectLst/>
                <a:highlight>
                  <a:srgbClr val="FFFFFF"/>
                </a:highlight>
                <a:latin typeface="Calibri" panose="020F0502020204030204" pitchFamily="34" charset="0"/>
              </a:rPr>
              <a:t>Available</a:t>
            </a:r>
            <a:r>
              <a:rPr lang="es-CL" sz="1050" b="0" i="0" u="none" strike="noStrike" dirty="0">
                <a:effectLst/>
                <a:highlight>
                  <a:srgbClr val="FFFFFF"/>
                </a:highlight>
                <a:latin typeface="Calibri" panose="020F0502020204030204" pitchFamily="34" charset="0"/>
              </a:rPr>
              <a:t> at: https://</a:t>
            </a:r>
            <a:r>
              <a:rPr lang="es-CL" sz="1050" b="0" i="0" u="none" strike="noStrike" dirty="0" err="1">
                <a:effectLst/>
                <a:highlight>
                  <a:srgbClr val="FFFFFF"/>
                </a:highlight>
                <a:latin typeface="Calibri" panose="020F0502020204030204" pitchFamily="34" charset="0"/>
              </a:rPr>
              <a:t>help.mapillary.com</a:t>
            </a:r>
            <a:r>
              <a:rPr lang="es-CL" sz="1050" b="0" i="0" u="none" strike="noStrike" dirty="0">
                <a:effectLst/>
                <a:highlight>
                  <a:srgbClr val="FFFFFF"/>
                </a:highlight>
                <a:latin typeface="Calibri" panose="020F0502020204030204" pitchFamily="34" charset="0"/>
              </a:rPr>
              <a:t>/</a:t>
            </a:r>
            <a:r>
              <a:rPr lang="es-CL" sz="1050" b="0" i="0" u="none" strike="noStrike" dirty="0" err="1">
                <a:effectLst/>
                <a:highlight>
                  <a:srgbClr val="FFFFFF"/>
                </a:highlight>
                <a:latin typeface="Calibri" panose="020F0502020204030204" pitchFamily="34" charset="0"/>
              </a:rPr>
              <a:t>hc</a:t>
            </a:r>
            <a:r>
              <a:rPr lang="es-CL" sz="1050" b="0" i="0" u="none" strike="noStrike" dirty="0">
                <a:effectLst/>
                <a:highlight>
                  <a:srgbClr val="FFFFFF"/>
                </a:highlight>
                <a:latin typeface="Calibri" panose="020F0502020204030204" pitchFamily="34" charset="0"/>
              </a:rPr>
              <a:t>/en-</a:t>
            </a:r>
            <a:r>
              <a:rPr lang="es-CL" sz="1050" b="0" i="0" u="none" strike="noStrike" dirty="0" err="1">
                <a:effectLst/>
                <a:highlight>
                  <a:srgbClr val="FFFFFF"/>
                </a:highlight>
                <a:latin typeface="Calibri" panose="020F0502020204030204" pitchFamily="34" charset="0"/>
              </a:rPr>
              <a:t>us</a:t>
            </a:r>
            <a:r>
              <a:rPr lang="es-CL" sz="1050" b="0" i="0" u="none" strike="noStrike" dirty="0">
                <a:effectLst/>
                <a:highlight>
                  <a:srgbClr val="FFFFFF"/>
                </a:highlight>
                <a:latin typeface="Calibri" panose="020F0502020204030204" pitchFamily="34" charset="0"/>
              </a:rPr>
              <a:t>/</a:t>
            </a:r>
            <a:r>
              <a:rPr lang="es-CL" sz="1050" b="0" i="0" u="none" strike="noStrike" dirty="0" err="1">
                <a:effectLst/>
                <a:highlight>
                  <a:srgbClr val="FFFFFF"/>
                </a:highlight>
                <a:latin typeface="Calibri" panose="020F0502020204030204" pitchFamily="34" charset="0"/>
              </a:rPr>
              <a:t>articles</a:t>
            </a:r>
            <a:r>
              <a:rPr lang="es-CL" sz="1050" b="0" i="0" u="none" strike="noStrike" dirty="0">
                <a:effectLst/>
                <a:highlight>
                  <a:srgbClr val="FFFFFF"/>
                </a:highlight>
                <a:latin typeface="Calibri" panose="020F0502020204030204" pitchFamily="34" charset="0"/>
              </a:rPr>
              <a:t>/115000967191-Object-detections [</a:t>
            </a:r>
            <a:r>
              <a:rPr lang="es-CL" sz="1050" b="0" i="0" u="none" strike="noStrike" dirty="0" err="1">
                <a:effectLst/>
                <a:highlight>
                  <a:srgbClr val="FFFFFF"/>
                </a:highlight>
                <a:latin typeface="Calibri" panose="020F0502020204030204" pitchFamily="34" charset="0"/>
              </a:rPr>
              <a:t>Accessed</a:t>
            </a:r>
            <a:r>
              <a:rPr lang="es-CL" sz="1050" b="0" i="0" u="none" strike="noStrike" dirty="0">
                <a:effectLst/>
                <a:highlight>
                  <a:srgbClr val="FFFFFF"/>
                </a:highlight>
                <a:latin typeface="Calibri" panose="020F0502020204030204" pitchFamily="34" charset="0"/>
              </a:rPr>
              <a:t> 21 Jun. 2024].</a:t>
            </a:r>
          </a:p>
          <a:p>
            <a:pPr algn="l"/>
            <a:endParaRPr lang="es-CL" sz="1400" b="0" i="0" u="none" strike="noStrike" dirty="0">
              <a:effectLst/>
              <a:highlight>
                <a:srgbClr val="FFFFFF"/>
              </a:highlight>
              <a:latin typeface="Calibri" panose="020F0502020204030204" pitchFamily="34" charset="0"/>
            </a:endParaRPr>
          </a:p>
        </p:txBody>
      </p:sp>
      <p:cxnSp>
        <p:nvCxnSpPr>
          <p:cNvPr id="8" name="Straight Connector 13">
            <a:extLst>
              <a:ext uri="{FF2B5EF4-FFF2-40B4-BE49-F238E27FC236}">
                <a16:creationId xmlns:a16="http://schemas.microsoft.com/office/drawing/2014/main" id="{5B2D914B-56EF-6835-2A8F-12A933EE2C8B}"/>
              </a:ext>
            </a:extLst>
          </p:cNvPr>
          <p:cNvCxnSpPr>
            <a:cxnSpLocks/>
          </p:cNvCxnSpPr>
          <p:nvPr/>
        </p:nvCxnSpPr>
        <p:spPr>
          <a:xfrm flipV="1">
            <a:off x="471484" y="8388000"/>
            <a:ext cx="4320000" cy="2"/>
          </a:xfrm>
          <a:prstGeom prst="line">
            <a:avLst/>
          </a:prstGeom>
          <a:ln w="28575">
            <a:solidFill>
              <a:srgbClr val="0000CE"/>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89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DCBF65-8091-CCB9-7C2E-085D7018F00C}"/>
              </a:ext>
            </a:extLst>
          </p:cNvPr>
          <p:cNvSpPr>
            <a:spLocks noGrp="1"/>
          </p:cNvSpPr>
          <p:nvPr>
            <p:ph type="dt" sz="half" idx="10"/>
          </p:nvPr>
        </p:nvSpPr>
        <p:spPr/>
        <p:txBody>
          <a:bodyPr/>
          <a:lstStyle/>
          <a:p>
            <a:fld id="{CC2750E2-3F9B-AF48-A1D2-9F43F8B3311C}" type="datetime1">
              <a:rPr lang="fr-FR" smtClean="0"/>
              <a:t>23/06/2024</a:t>
            </a:fld>
            <a:endParaRPr lang="fr-FR"/>
          </a:p>
        </p:txBody>
      </p:sp>
      <p:sp>
        <p:nvSpPr>
          <p:cNvPr id="3" name="Footer Placeholder 2">
            <a:extLst>
              <a:ext uri="{FF2B5EF4-FFF2-40B4-BE49-F238E27FC236}">
                <a16:creationId xmlns:a16="http://schemas.microsoft.com/office/drawing/2014/main" id="{C76AB26E-B677-B9F7-5526-CF95FFA35C80}"/>
              </a:ext>
            </a:extLst>
          </p:cNvPr>
          <p:cNvSpPr>
            <a:spLocks noGrp="1"/>
          </p:cNvSpPr>
          <p:nvPr>
            <p:ph type="ftr" sz="quarter" idx="11"/>
          </p:nvPr>
        </p:nvSpPr>
        <p:spPr/>
        <p:txBody>
          <a:bodyPr/>
          <a:lstStyle/>
          <a:p>
            <a:r>
              <a:rPr lang="fr-FR"/>
              <a:t>Big Data analysis on road attributes</a:t>
            </a:r>
          </a:p>
        </p:txBody>
      </p:sp>
      <p:sp>
        <p:nvSpPr>
          <p:cNvPr id="4" name="Slide Number Placeholder 3">
            <a:extLst>
              <a:ext uri="{FF2B5EF4-FFF2-40B4-BE49-F238E27FC236}">
                <a16:creationId xmlns:a16="http://schemas.microsoft.com/office/drawing/2014/main" id="{D6A8F785-D162-B3C9-1797-50F532374238}"/>
              </a:ext>
            </a:extLst>
          </p:cNvPr>
          <p:cNvSpPr>
            <a:spLocks noGrp="1"/>
          </p:cNvSpPr>
          <p:nvPr>
            <p:ph type="sldNum" sz="quarter" idx="12"/>
          </p:nvPr>
        </p:nvSpPr>
        <p:spPr/>
        <p:txBody>
          <a:bodyPr/>
          <a:lstStyle/>
          <a:p>
            <a:fld id="{27C6CCC6-2BE5-4E42-96A4-D1E8E81A3D8E}" type="slidenum">
              <a:rPr lang="fr-FR" smtClean="0"/>
              <a:t>14</a:t>
            </a:fld>
            <a:endParaRPr lang="fr-FR"/>
          </a:p>
        </p:txBody>
      </p:sp>
      <p:sp>
        <p:nvSpPr>
          <p:cNvPr id="5" name="Text Placeholder 4">
            <a:extLst>
              <a:ext uri="{FF2B5EF4-FFF2-40B4-BE49-F238E27FC236}">
                <a16:creationId xmlns:a16="http://schemas.microsoft.com/office/drawing/2014/main" id="{FD68B301-6937-DD37-7784-5F81DFF04848}"/>
              </a:ext>
            </a:extLst>
          </p:cNvPr>
          <p:cNvSpPr>
            <a:spLocks noGrp="1"/>
          </p:cNvSpPr>
          <p:nvPr>
            <p:ph type="body" sz="quarter" idx="13"/>
          </p:nvPr>
        </p:nvSpPr>
        <p:spPr/>
        <p:txBody>
          <a:bodyPr/>
          <a:lstStyle/>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sz="1200" b="1" i="0" u="none" strike="noStrike" kern="1200" cap="none" spc="0" normalizeH="0" baseline="0" noProof="0" dirty="0">
                <a:ln>
                  <a:noFill/>
                </a:ln>
                <a:solidFill>
                  <a:srgbClr val="002245"/>
                </a:solidFill>
                <a:effectLst/>
                <a:uLnTx/>
                <a:uFillTx/>
                <a:latin typeface="Calibri" panose="020F0502020204030204" pitchFamily="34" charset="0"/>
                <a:ea typeface="Calibri"/>
                <a:cs typeface="Calibri" panose="020F0502020204030204" pitchFamily="34" charset="0"/>
              </a:rPr>
              <a:t>6.3. Novelty of the research</a:t>
            </a:r>
            <a:endParaRPr kumimoji="0" lang="en-US" sz="1200" b="0" i="0" u="none" strike="noStrike" kern="1200" cap="none" spc="0" normalizeH="0" baseline="0" noProof="0" dirty="0">
              <a:ln>
                <a:noFill/>
              </a:ln>
              <a:solidFill>
                <a:srgbClr val="001E42"/>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Mapillary computer vision technology is potentially the leader in object detection for street images. As of 2023, they declare a list of 65 classes of objects they can detect [3]. Considering this list, it can be noted that some key attributes that the RSSAT model is able to detect are not present in Mapillary, such as: central hatching, physical median and safety barrier for median type; the difference between a sidewalk and a protected sidewalk which is only indicated as “pedestrian area”.</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Lastly, it does not have an aerial view meaning that it cannot detect the roundabouts neither grade junctions, though from street view it is able to detect “bridges” which might be the most similar one. </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0" noProof="0" dirty="0">
                <a:ln>
                  <a:noFill/>
                </a:ln>
                <a:solidFill>
                  <a:srgbClr val="001E42"/>
                </a:solidFill>
                <a:effectLst/>
                <a:uLnTx/>
                <a:uFillTx/>
                <a:latin typeface="Calibri" panose="020F0502020204030204" pitchFamily="34" charset="0"/>
                <a:ea typeface="Calibri" panose="020F0502020204030204" pitchFamily="34" charset="0"/>
                <a:cs typeface="Calibri" panose="020F0502020204030204" pitchFamily="34" charset="0"/>
              </a:rPr>
              <a:t>Other innovative aspect of this research is the focus of the images being from low and medium income countries (following the World Bank classification), as other studies have focused on (1) only developed countries such as Yang et al. (2022) in Europe and Japan, </a:t>
            </a:r>
            <a:r>
              <a:rPr kumimoji="0" lang="en-US" sz="1100" b="0" i="0" u="none" strike="noStrike" kern="1200" cap="none" spc="0" normalizeH="0" baseline="0" noProof="0" dirty="0" err="1">
                <a:ln>
                  <a:noFill/>
                </a:ln>
                <a:solidFill>
                  <a:srgbClr val="001E42"/>
                </a:solidFill>
                <a:effectLst/>
                <a:uLnTx/>
                <a:uFillTx/>
                <a:latin typeface="Calibri" panose="020F0502020204030204" pitchFamily="34" charset="0"/>
                <a:ea typeface="Calibri" panose="020F0502020204030204" pitchFamily="34" charset="0"/>
                <a:cs typeface="Calibri" panose="020F0502020204030204" pitchFamily="34" charset="0"/>
              </a:rPr>
              <a:t>Braum</a:t>
            </a:r>
            <a:r>
              <a:rPr kumimoji="0" lang="en-US" sz="1100" b="0" i="0" u="none" strike="noStrike" kern="1200" cap="none" spc="0" normalizeH="0" baseline="0" noProof="0" dirty="0">
                <a:ln>
                  <a:noFill/>
                </a:ln>
                <a:solidFill>
                  <a:srgbClr val="001E42"/>
                </a:solidFill>
                <a:effectLst/>
                <a:uLnTx/>
                <a:uFillTx/>
                <a:latin typeface="Calibri" panose="020F0502020204030204" pitchFamily="34" charset="0"/>
                <a:ea typeface="Calibri" panose="020F0502020204030204" pitchFamily="34" charset="0"/>
                <a:cs typeface="Calibri" panose="020F0502020204030204" pitchFamily="34" charset="0"/>
              </a:rPr>
              <a:t> et al. (2018) in Europe, Voth (2024) in Germany, </a:t>
            </a:r>
            <a:r>
              <a:rPr kumimoji="0" lang="en-US" sz="1100" b="0" i="0" u="none" strike="noStrike" kern="1200" cap="none" spc="0" normalizeH="0" baseline="0" noProof="0" dirty="0" err="1">
                <a:ln>
                  <a:noFill/>
                </a:ln>
                <a:solidFill>
                  <a:srgbClr val="001E42"/>
                </a:solidFill>
                <a:effectLst/>
                <a:uLnTx/>
                <a:uFillTx/>
                <a:latin typeface="Calibri" panose="020F0502020204030204" pitchFamily="34" charset="0"/>
                <a:ea typeface="Calibri" panose="020F0502020204030204" pitchFamily="34" charset="0"/>
                <a:cs typeface="Calibri" panose="020F0502020204030204" pitchFamily="34" charset="0"/>
              </a:rPr>
              <a:t>Moschos</a:t>
            </a:r>
            <a:r>
              <a:rPr kumimoji="0" lang="en-US" sz="1100" b="0" i="0" u="none" strike="noStrike" kern="1200" cap="none" spc="0" normalizeH="0" baseline="0" noProof="0" dirty="0">
                <a:ln>
                  <a:noFill/>
                </a:ln>
                <a:solidFill>
                  <a:srgbClr val="001E42"/>
                </a:solidFill>
                <a:effectLst/>
                <a:uLnTx/>
                <a:uFillTx/>
                <a:latin typeface="Calibri" panose="020F0502020204030204" pitchFamily="34" charset="0"/>
                <a:ea typeface="Calibri" panose="020F0502020204030204" pitchFamily="34" charset="0"/>
                <a:cs typeface="Calibri" panose="020F0502020204030204" pitchFamily="34" charset="0"/>
              </a:rPr>
              <a:t> et al. (2023) in Greece; (2) on both high and low income countries (a global view) such as research from </a:t>
            </a:r>
            <a:r>
              <a:rPr kumimoji="0" lang="en-US" sz="1100" b="0" i="0" u="none" strike="noStrike" kern="1200" cap="none" spc="0" normalizeH="0" baseline="0" noProof="0" dirty="0" err="1">
                <a:ln>
                  <a:noFill/>
                </a:ln>
                <a:solidFill>
                  <a:srgbClr val="001E42"/>
                </a:solidFill>
                <a:effectLst/>
                <a:uLnTx/>
                <a:uFillTx/>
                <a:latin typeface="Calibri" panose="020F0502020204030204" pitchFamily="34" charset="0"/>
                <a:ea typeface="Calibri" panose="020F0502020204030204" pitchFamily="34" charset="0"/>
                <a:cs typeface="Calibri" panose="020F0502020204030204" pitchFamily="34" charset="0"/>
              </a:rPr>
              <a:t>Neuhold</a:t>
            </a:r>
            <a:r>
              <a:rPr kumimoji="0" lang="en-US" sz="1100" b="0" i="0" u="none" strike="noStrike" kern="1200" cap="none" spc="0" normalizeH="0" baseline="0" noProof="0" dirty="0">
                <a:ln>
                  <a:noFill/>
                </a:ln>
                <a:solidFill>
                  <a:srgbClr val="001E42"/>
                </a:solidFill>
                <a:effectLst/>
                <a:uLnTx/>
                <a:uFillTx/>
                <a:latin typeface="Calibri" panose="020F0502020204030204" pitchFamily="34" charset="0"/>
                <a:ea typeface="Calibri" panose="020F0502020204030204" pitchFamily="34" charset="0"/>
                <a:cs typeface="Calibri" panose="020F0502020204030204" pitchFamily="34" charset="0"/>
              </a:rPr>
              <a:t> et al. </a:t>
            </a:r>
            <a:r>
              <a:rPr kumimoji="0" lang="es-CL" sz="1100" b="0" i="0" u="none" strike="noStrike" kern="1200" cap="none" spc="0" normalizeH="0" baseline="0" noProof="0" dirty="0">
                <a:ln>
                  <a:noFill/>
                </a:ln>
                <a:solidFill>
                  <a:srgbClr val="001E42"/>
                </a:solidFill>
                <a:effectLst/>
                <a:uLnTx/>
                <a:uFillTx/>
                <a:latin typeface="Calibri" panose="020F0502020204030204" pitchFamily="34" charset="0"/>
                <a:ea typeface="Calibri" panose="020F0502020204030204" pitchFamily="34" charset="0"/>
                <a:cs typeface="Calibri" panose="020F0502020204030204" pitchFamily="34" charset="0"/>
              </a:rPr>
              <a:t>(2017), Arya et al. </a:t>
            </a:r>
            <a:r>
              <a:rPr kumimoji="0" lang="en-US" sz="1100" b="0" i="0" u="none" strike="noStrike" kern="1200" cap="none" spc="0" normalizeH="0" baseline="0" noProof="0" dirty="0">
                <a:ln>
                  <a:noFill/>
                </a:ln>
                <a:solidFill>
                  <a:srgbClr val="001E42"/>
                </a:solidFill>
                <a:effectLst/>
                <a:uLnTx/>
                <a:uFillTx/>
                <a:latin typeface="Calibri" panose="020F0502020204030204" pitchFamily="34" charset="0"/>
                <a:ea typeface="Calibri" panose="020F0502020204030204" pitchFamily="34" charset="0"/>
                <a:cs typeface="Calibri" panose="020F0502020204030204" pitchFamily="34" charset="0"/>
              </a:rPr>
              <a:t>(2021) in India, Japan and Czech, Chen et al (2021) globally, Luo et al (2023) in Europe, China and Unites States; while only a few focus on specific developing countries such as </a:t>
            </a:r>
            <a:r>
              <a:rPr kumimoji="0" lang="en-US" sz="1100" b="0" i="0" u="none" strike="noStrike" kern="1200" cap="none" spc="0" normalizeH="0" baseline="0" noProof="0" dirty="0" err="1">
                <a:ln>
                  <a:noFill/>
                </a:ln>
                <a:solidFill>
                  <a:srgbClr val="001E42"/>
                </a:solidFill>
                <a:effectLst/>
                <a:uLnTx/>
                <a:uFillTx/>
                <a:latin typeface="Calibri" panose="020F0502020204030204" pitchFamily="34" charset="0"/>
                <a:ea typeface="Calibri" panose="020F0502020204030204" pitchFamily="34" charset="0"/>
                <a:cs typeface="Calibri" panose="020F0502020204030204" pitchFamily="34" charset="0"/>
              </a:rPr>
              <a:t>Escallón</a:t>
            </a:r>
            <a:r>
              <a:rPr kumimoji="0" lang="en-US" sz="1100" b="0" i="0" u="none" strike="noStrike" kern="1200" cap="none" spc="0" normalizeH="0" baseline="0" noProof="0" dirty="0">
                <a:ln>
                  <a:noFill/>
                </a:ln>
                <a:solidFill>
                  <a:srgbClr val="001E42"/>
                </a:solidFill>
                <a:effectLst/>
                <a:uLnTx/>
                <a:uFillTx/>
                <a:latin typeface="Calibri" panose="020F0502020204030204" pitchFamily="34" charset="0"/>
                <a:ea typeface="Calibri" panose="020F0502020204030204" pitchFamily="34" charset="0"/>
                <a:cs typeface="Calibri" panose="020F0502020204030204" pitchFamily="34" charset="0"/>
              </a:rPr>
              <a:t> (2023) in Colombia and </a:t>
            </a:r>
            <a:r>
              <a:rPr kumimoji="0" lang="en-US" sz="1100" b="0" i="0" u="none" strike="noStrike" kern="1200" cap="none" spc="0" normalizeH="0" baseline="0" noProof="0" dirty="0" err="1">
                <a:ln>
                  <a:noFill/>
                </a:ln>
                <a:solidFill>
                  <a:srgbClr val="001E42"/>
                </a:solidFill>
                <a:effectLst/>
                <a:uLnTx/>
                <a:uFillTx/>
                <a:latin typeface="Calibri" panose="020F0502020204030204" pitchFamily="34" charset="0"/>
                <a:ea typeface="Calibri" panose="020F0502020204030204" pitchFamily="34" charset="0"/>
                <a:cs typeface="Calibri" panose="020F0502020204030204" pitchFamily="34" charset="0"/>
              </a:rPr>
              <a:t>Güney</a:t>
            </a:r>
            <a:r>
              <a:rPr kumimoji="0" lang="en-US" sz="1100" b="0" i="0" u="none" strike="noStrike" kern="1200" cap="none" spc="0" normalizeH="0" baseline="0" noProof="0" dirty="0">
                <a:ln>
                  <a:noFill/>
                </a:ln>
                <a:solidFill>
                  <a:srgbClr val="001E42"/>
                </a:solidFill>
                <a:effectLst/>
                <a:uLnTx/>
                <a:uFillTx/>
                <a:latin typeface="Calibri" panose="020F0502020204030204" pitchFamily="34" charset="0"/>
                <a:ea typeface="Calibri" panose="020F0502020204030204" pitchFamily="34" charset="0"/>
                <a:cs typeface="Calibri" panose="020F0502020204030204" pitchFamily="34" charset="0"/>
              </a:rPr>
              <a:t> and </a:t>
            </a:r>
            <a:r>
              <a:rPr kumimoji="0" lang="en-US" sz="1100" b="0" i="0" u="none" strike="noStrike" kern="1200" cap="none" spc="0" normalizeH="0" baseline="0" noProof="0" dirty="0" err="1">
                <a:ln>
                  <a:noFill/>
                </a:ln>
                <a:solidFill>
                  <a:srgbClr val="001E42"/>
                </a:solidFill>
                <a:effectLst/>
                <a:uLnTx/>
                <a:uFillTx/>
                <a:latin typeface="Calibri" panose="020F0502020204030204" pitchFamily="34" charset="0"/>
                <a:ea typeface="Calibri" panose="020F0502020204030204" pitchFamily="34" charset="0"/>
                <a:cs typeface="Calibri" panose="020F0502020204030204" pitchFamily="34" charset="0"/>
              </a:rPr>
              <a:t>Bayilmiş</a:t>
            </a:r>
            <a:r>
              <a:rPr kumimoji="0" lang="en-US" sz="1100" b="0" i="0" u="none" strike="noStrike" kern="1200" cap="none" spc="0" normalizeH="0" baseline="0" noProof="0" dirty="0">
                <a:ln>
                  <a:noFill/>
                </a:ln>
                <a:solidFill>
                  <a:srgbClr val="001E42"/>
                </a:solidFill>
                <a:effectLst/>
                <a:uLnTx/>
                <a:uFillTx/>
                <a:latin typeface="Calibri" panose="020F0502020204030204" pitchFamily="34" charset="0"/>
                <a:ea typeface="Calibri" panose="020F0502020204030204" pitchFamily="34" charset="0"/>
                <a:cs typeface="Calibri" panose="020F0502020204030204" pitchFamily="34" charset="0"/>
              </a:rPr>
              <a:t> (2021) in Turkey; but not many of them.</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0" noProof="0" dirty="0">
                <a:ln>
                  <a:noFill/>
                </a:ln>
                <a:solidFill>
                  <a:srgbClr val="001E42"/>
                </a:solidFill>
                <a:effectLst/>
                <a:highlight>
                  <a:srgbClr val="FFFF00"/>
                </a:highlight>
                <a:uLnTx/>
                <a:uFillTx/>
                <a:latin typeface="Calibri" panose="020F0502020204030204" pitchFamily="34" charset="0"/>
                <a:ea typeface="Times New Roman" panose="02020603050405020304" pitchFamily="18" charset="0"/>
                <a:cs typeface="Calibri" panose="020F0502020204030204" pitchFamily="34" charset="0"/>
              </a:rPr>
              <a:t>INCLUDE STATE OF ART OF ROAD MARKING AND TRAFFIC LIGHTS</a:t>
            </a:r>
            <a:endParaRPr kumimoji="0" lang="es-CL" sz="1100" b="0" i="0" u="none" strike="noStrike" kern="1200" cap="none" spc="0" normalizeH="0" baseline="0" noProof="0" dirty="0">
              <a:ln>
                <a:noFill/>
              </a:ln>
              <a:solidFill>
                <a:srgbClr val="001E42"/>
              </a:solidFill>
              <a:effectLst/>
              <a:highlight>
                <a:srgbClr val="FFFF00"/>
              </a:highlight>
              <a:uLnTx/>
              <a:uFillTx/>
              <a:latin typeface="Calibri" panose="020F0502020204030204" pitchFamily="34" charset="0"/>
              <a:ea typeface="Times New Roman" panose="02020603050405020304" pitchFamily="18" charset="0"/>
              <a:cs typeface="Calibri" panose="020F0502020204030204" pitchFamily="34" charset="0"/>
            </a:endParaRPr>
          </a:p>
          <a:p>
            <a:endParaRPr lang="en-FR" dirty="0"/>
          </a:p>
        </p:txBody>
      </p:sp>
    </p:spTree>
    <p:extLst>
      <p:ext uri="{BB962C8B-B14F-4D97-AF65-F5344CB8AC3E}">
        <p14:creationId xmlns:p14="http://schemas.microsoft.com/office/powerpoint/2010/main" val="1698628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38206E-865C-B544-A747-41864FCA4EF1}"/>
              </a:ext>
            </a:extLst>
          </p:cNvPr>
          <p:cNvSpPr>
            <a:spLocks noGrp="1"/>
          </p:cNvSpPr>
          <p:nvPr>
            <p:ph type="dt" sz="half" idx="10"/>
          </p:nvPr>
        </p:nvSpPr>
        <p:spPr/>
        <p:txBody>
          <a:bodyPr/>
          <a:lstStyle/>
          <a:p>
            <a:fld id="{CC2750E2-3F9B-AF48-A1D2-9F43F8B3311C}" type="datetime1">
              <a:rPr lang="fr-FR" smtClean="0"/>
              <a:t>22/06/2024</a:t>
            </a:fld>
            <a:endParaRPr lang="fr-FR"/>
          </a:p>
        </p:txBody>
      </p:sp>
      <p:sp>
        <p:nvSpPr>
          <p:cNvPr id="3" name="Footer Placeholder 2">
            <a:extLst>
              <a:ext uri="{FF2B5EF4-FFF2-40B4-BE49-F238E27FC236}">
                <a16:creationId xmlns:a16="http://schemas.microsoft.com/office/drawing/2014/main" id="{C882B978-91A8-0B68-7267-391DAAFAB763}"/>
              </a:ext>
            </a:extLst>
          </p:cNvPr>
          <p:cNvSpPr>
            <a:spLocks noGrp="1"/>
          </p:cNvSpPr>
          <p:nvPr>
            <p:ph type="ftr" sz="quarter" idx="11"/>
          </p:nvPr>
        </p:nvSpPr>
        <p:spPr/>
        <p:txBody>
          <a:bodyPr/>
          <a:lstStyle/>
          <a:p>
            <a:r>
              <a:rPr lang="fr-FR"/>
              <a:t>Big Data analysis on road attributes</a:t>
            </a:r>
          </a:p>
        </p:txBody>
      </p:sp>
      <p:sp>
        <p:nvSpPr>
          <p:cNvPr id="4" name="Slide Number Placeholder 3">
            <a:extLst>
              <a:ext uri="{FF2B5EF4-FFF2-40B4-BE49-F238E27FC236}">
                <a16:creationId xmlns:a16="http://schemas.microsoft.com/office/drawing/2014/main" id="{35FE65A8-A1DB-ECEE-EC40-03BBDD63C308}"/>
              </a:ext>
            </a:extLst>
          </p:cNvPr>
          <p:cNvSpPr>
            <a:spLocks noGrp="1"/>
          </p:cNvSpPr>
          <p:nvPr>
            <p:ph type="sldNum" sz="quarter" idx="12"/>
          </p:nvPr>
        </p:nvSpPr>
        <p:spPr/>
        <p:txBody>
          <a:bodyPr/>
          <a:lstStyle/>
          <a:p>
            <a:fld id="{27C6CCC6-2BE5-4E42-96A4-D1E8E81A3D8E}" type="slidenum">
              <a:rPr lang="fr-FR" smtClean="0"/>
              <a:t>15</a:t>
            </a:fld>
            <a:endParaRPr lang="fr-FR"/>
          </a:p>
        </p:txBody>
      </p:sp>
      <p:sp>
        <p:nvSpPr>
          <p:cNvPr id="5" name="Text Placeholder 4">
            <a:extLst>
              <a:ext uri="{FF2B5EF4-FFF2-40B4-BE49-F238E27FC236}">
                <a16:creationId xmlns:a16="http://schemas.microsoft.com/office/drawing/2014/main" id="{9C51DA9F-DF8D-818D-6720-0959C8D006B3}"/>
              </a:ext>
            </a:extLst>
          </p:cNvPr>
          <p:cNvSpPr>
            <a:spLocks noGrp="1"/>
          </p:cNvSpPr>
          <p:nvPr>
            <p:ph type="body" sz="quarter" idx="13"/>
          </p:nvPr>
        </p:nvSpPr>
        <p:spPr/>
        <p:txBody>
          <a:bodyPr>
            <a:noAutofit/>
          </a:bodyPr>
          <a:lstStyle/>
          <a:p>
            <a:pPr>
              <a:spcAft>
                <a:spcPts val="800"/>
              </a:spcAft>
            </a:pPr>
            <a:r>
              <a:rPr lang="en-GB" sz="1200" b="1" dirty="0"/>
              <a:t>6. Conclusion </a:t>
            </a:r>
          </a:p>
          <a:p>
            <a:pPr>
              <a:spcAft>
                <a:spcPts val="800"/>
              </a:spcAft>
            </a:pPr>
            <a:r>
              <a:rPr lang="en-GB" dirty="0"/>
              <a:t>The modularity of approach of allows further analysis tool to be aggregated to the Multi-Layer Model. One might find interesting to ….</a:t>
            </a:r>
          </a:p>
          <a:p>
            <a:r>
              <a:rPr lang="en-GB" dirty="0"/>
              <a:t>In conclusion, the Multi-Layer Model  introduces a novel approach to [specific problem], demonstrating [key findings]. This contributes to [field] by [specific contribution]. Future research could expand on these findings by [brief mention of potential future work].</a:t>
            </a:r>
          </a:p>
          <a:p>
            <a:pPr>
              <a:spcAft>
                <a:spcPts val="800"/>
              </a:spcAft>
            </a:pPr>
            <a:r>
              <a:rPr lang="en-GB" dirty="0"/>
              <a:t>Some attribute are still missing due to a lack of quantifiability (shoulder width, pedestrians, …)</a:t>
            </a:r>
          </a:p>
          <a:p>
            <a:r>
              <a:rPr kumimoji="0" lang="en-GB"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for future projects to thoroughly track unique objects’ GPS coordinates and generate a Digital Twin of the road. </a:t>
            </a:r>
            <a:endParaRPr lang="en-GB" dirty="0"/>
          </a:p>
          <a:p>
            <a:pPr>
              <a:spcAft>
                <a:spcPts val="800"/>
              </a:spcAft>
            </a:pPr>
            <a:r>
              <a:rPr lang="en-GB" sz="1200" b="1" dirty="0"/>
              <a:t>7. Acknowledgements</a:t>
            </a:r>
          </a:p>
          <a:p>
            <a:pPr>
              <a:spcAft>
                <a:spcPts val="800"/>
              </a:spcAft>
            </a:pPr>
            <a:r>
              <a:rPr lang="en-GB" dirty="0"/>
              <a:t>The authors would like to thank Professor Mohammed Quddus, Shaofan Sheng, and Felix Feng of Imperial College London for the assistance and support they were able to provide throughout the course of this project upon which this paper is based.</a:t>
            </a:r>
          </a:p>
          <a:p>
            <a:endParaRPr lang="es-CL" b="0" i="0" u="none" strike="noStrike" dirty="0">
              <a:solidFill>
                <a:srgbClr val="000000"/>
              </a:solidFill>
              <a:effectLst/>
              <a:highlight>
                <a:srgbClr val="FFFFFF"/>
              </a:highlight>
              <a:latin typeface="Calibri" panose="020F0502020204030204" pitchFamily="34" charset="0"/>
            </a:endParaRPr>
          </a:p>
        </p:txBody>
      </p:sp>
    </p:spTree>
    <p:extLst>
      <p:ext uri="{BB962C8B-B14F-4D97-AF65-F5344CB8AC3E}">
        <p14:creationId xmlns:p14="http://schemas.microsoft.com/office/powerpoint/2010/main" val="490417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0D784C-73A3-411E-9D00-584585C2FE25}"/>
              </a:ext>
            </a:extLst>
          </p:cNvPr>
          <p:cNvSpPr>
            <a:spLocks noGrp="1"/>
          </p:cNvSpPr>
          <p:nvPr>
            <p:ph type="dt" sz="half" idx="10"/>
          </p:nvPr>
        </p:nvSpPr>
        <p:spPr/>
        <p:txBody>
          <a:bodyPr/>
          <a:lstStyle/>
          <a:p>
            <a:fld id="{CC2750E2-3F9B-AF48-A1D2-9F43F8B3311C}" type="datetime1">
              <a:rPr lang="fr-FR" smtClean="0"/>
              <a:t>23/06/2024</a:t>
            </a:fld>
            <a:endParaRPr lang="fr-FR"/>
          </a:p>
        </p:txBody>
      </p:sp>
      <p:sp>
        <p:nvSpPr>
          <p:cNvPr id="3" name="Footer Placeholder 2">
            <a:extLst>
              <a:ext uri="{FF2B5EF4-FFF2-40B4-BE49-F238E27FC236}">
                <a16:creationId xmlns:a16="http://schemas.microsoft.com/office/drawing/2014/main" id="{CFD67C0E-D402-21CE-88D2-70D0E2D05C89}"/>
              </a:ext>
            </a:extLst>
          </p:cNvPr>
          <p:cNvSpPr>
            <a:spLocks noGrp="1"/>
          </p:cNvSpPr>
          <p:nvPr>
            <p:ph type="ftr" sz="quarter" idx="11"/>
          </p:nvPr>
        </p:nvSpPr>
        <p:spPr/>
        <p:txBody>
          <a:bodyPr/>
          <a:lstStyle/>
          <a:p>
            <a:r>
              <a:rPr lang="fr-FR"/>
              <a:t>Big Data analysis on road attributes</a:t>
            </a:r>
          </a:p>
        </p:txBody>
      </p:sp>
      <p:sp>
        <p:nvSpPr>
          <p:cNvPr id="4" name="Slide Number Placeholder 3">
            <a:extLst>
              <a:ext uri="{FF2B5EF4-FFF2-40B4-BE49-F238E27FC236}">
                <a16:creationId xmlns:a16="http://schemas.microsoft.com/office/drawing/2014/main" id="{41160B01-D2EC-1619-D091-B647AF2B7CE5}"/>
              </a:ext>
            </a:extLst>
          </p:cNvPr>
          <p:cNvSpPr>
            <a:spLocks noGrp="1"/>
          </p:cNvSpPr>
          <p:nvPr>
            <p:ph type="sldNum" sz="quarter" idx="12"/>
          </p:nvPr>
        </p:nvSpPr>
        <p:spPr/>
        <p:txBody>
          <a:bodyPr/>
          <a:lstStyle/>
          <a:p>
            <a:fld id="{27C6CCC6-2BE5-4E42-96A4-D1E8E81A3D8E}" type="slidenum">
              <a:rPr lang="fr-FR" smtClean="0"/>
              <a:t>16</a:t>
            </a:fld>
            <a:endParaRPr lang="fr-FR"/>
          </a:p>
        </p:txBody>
      </p:sp>
      <p:sp>
        <p:nvSpPr>
          <p:cNvPr id="5" name="Text Placeholder 4">
            <a:extLst>
              <a:ext uri="{FF2B5EF4-FFF2-40B4-BE49-F238E27FC236}">
                <a16:creationId xmlns:a16="http://schemas.microsoft.com/office/drawing/2014/main" id="{CD473A90-5D03-07EE-E83D-DE83F117E91C}"/>
              </a:ext>
            </a:extLst>
          </p:cNvPr>
          <p:cNvSpPr>
            <a:spLocks noGrp="1"/>
          </p:cNvSpPr>
          <p:nvPr>
            <p:ph type="body" sz="quarter" idx="13"/>
          </p:nvPr>
        </p:nvSpPr>
        <p:spPr>
          <a:xfrm>
            <a:off x="471488" y="471599"/>
            <a:ext cx="5915026" cy="8460000"/>
          </a:xfrm>
        </p:spPr>
        <p:txBody>
          <a:bodyPr>
            <a:noAutofit/>
          </a:bodyPr>
          <a:lstStyle/>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sz="1400" b="1"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8. References</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[1] Liu, X., Deng, Z., Lu, H., and Cao, L., 2017. Benchmark for road marking detection: Dataset specification and performance baseline. In: 2017 IEEE 20th International Conference on Intelligent Transportation Systems (ITSC), pp. 1–6. IEEE.</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[2] Lee, S., Kim, J., Shin Yoon, J., Shin, S., Bailo, O., Kim, N., Lee, T.H., Seok Hong, H., Han, S.H., and So Kweon, I., 2017. VGPNet: Vanishing point guided network for lane and road marking detection and recognition. In: Proceedings of the IEEE International Conference on Computer Vision, pp. 1947–1955.</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b="0" i="0" u="none" strike="noStrike" kern="1200" cap="none" spc="0" normalizeH="0" baseline="0" noProof="0" dirty="0">
                <a:ln>
                  <a:noFill/>
                </a:ln>
                <a:solidFill>
                  <a:srgbClr val="001E42"/>
                </a:solidFill>
                <a:effectLst/>
                <a:uLnTx/>
                <a:uFillTx/>
                <a:latin typeface="Calibri" panose="020F0502020204030204" pitchFamily="34" charset="0"/>
                <a:ea typeface="+mn-ea"/>
                <a:cs typeface="Calibri" panose="020F0502020204030204" pitchFamily="34" charset="0"/>
              </a:rPr>
              <a:t>[3] </a:t>
            </a:r>
            <a:r>
              <a:rPr kumimoji="0" lang="en-GB"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Mapillary (2023). </a:t>
            </a:r>
            <a:r>
              <a:rPr kumimoji="0" lang="en-GB" b="0" i="1"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Object detections</a:t>
            </a:r>
            <a:r>
              <a:rPr kumimoji="0" lang="en-GB"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[online] Mapillary. Available at: https://</a:t>
            </a:r>
            <a:r>
              <a:rPr kumimoji="0" lang="en-GB"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help.mapillary.com</a:t>
            </a:r>
            <a:r>
              <a:rPr kumimoji="0" lang="en-GB"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t>
            </a:r>
            <a:r>
              <a:rPr kumimoji="0" lang="en-GB"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hc</a:t>
            </a:r>
            <a:r>
              <a:rPr kumimoji="0" lang="en-GB"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t>
            </a:r>
            <a:r>
              <a:rPr kumimoji="0" lang="en-GB"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en</a:t>
            </a:r>
            <a:r>
              <a:rPr kumimoji="0" lang="en-GB"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-us/articles/115000967191-Object-detections [Accessed 21 Jun. 2024].</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b="0" i="0" u="none" strike="noStrike" kern="1200" cap="none" spc="0" normalizeH="0" baseline="0" noProof="0" dirty="0">
                <a:ln>
                  <a:noFill/>
                </a:ln>
                <a:solidFill>
                  <a:srgbClr val="001E42"/>
                </a:solidFill>
                <a:effectLst/>
                <a:uLnTx/>
                <a:uFillTx/>
                <a:latin typeface="Calibri" panose="020F0502020204030204" pitchFamily="34" charset="0"/>
                <a:ea typeface="+mn-ea"/>
                <a:cs typeface="Calibri" panose="020F0502020204030204" pitchFamily="34" charset="0"/>
              </a:rPr>
              <a:t>[4] </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Yang, Z., Zhao, C., Maeda, H. and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Sekimoto</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Y. (2022).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Development</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of</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Large-Scale</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Roadside</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Facility</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Detection</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Model</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Based</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on</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the</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Mapillary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Dataset</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1"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Sensors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22(24), p.9992.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doi:https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doi.org</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/10.3390/s22249992.</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b="0" i="0" u="none" strike="noStrike" kern="1200" cap="none" spc="0" normalizeH="0" baseline="0" noProof="0" dirty="0">
                <a:ln>
                  <a:noFill/>
                </a:ln>
                <a:solidFill>
                  <a:srgbClr val="001E42"/>
                </a:solidFill>
                <a:effectLst/>
                <a:uLnTx/>
                <a:uFillTx/>
                <a:latin typeface="Calibri" panose="020F0502020204030204" pitchFamily="34" charset="0"/>
                <a:ea typeface="+mn-ea"/>
                <a:cs typeface="Calibri" panose="020F0502020204030204" pitchFamily="34" charset="0"/>
              </a:rPr>
              <a:t>[5] </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Braun, M., Krebs, S.,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Flohr</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F. and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Gavrila</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D.M. (2019).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The</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EuroCity</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Persons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Dataset</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 Novel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Benchmark</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for</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Object</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Detection</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1"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IEEE </a:t>
            </a:r>
            <a:r>
              <a:rPr kumimoji="0" lang="es-CL" b="0" i="1"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Transactions</a:t>
            </a:r>
            <a:r>
              <a:rPr kumimoji="0" lang="es-CL" b="0" i="1"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1"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on</a:t>
            </a:r>
            <a:r>
              <a:rPr kumimoji="0" lang="es-CL" b="0" i="1"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1"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Pattern</a:t>
            </a:r>
            <a:r>
              <a:rPr kumimoji="0" lang="es-CL" b="0" i="1"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Analysis and Machine </a:t>
            </a:r>
            <a:r>
              <a:rPr kumimoji="0" lang="es-CL" b="0" i="1"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Intelligence</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[online] 41(8), pp.1844–1861.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doi:https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doi.org</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/10.1109/TPAMI.2019.2897684.</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b="0" i="0" u="none" strike="noStrike" kern="1200" cap="none" spc="0" normalizeH="0" baseline="0" noProof="0" dirty="0">
                <a:ln>
                  <a:noFill/>
                </a:ln>
                <a:solidFill>
                  <a:srgbClr val="001E42"/>
                </a:solidFill>
                <a:effectLst/>
                <a:uLnTx/>
                <a:uFillTx/>
                <a:latin typeface="Calibri" panose="020F0502020204030204" pitchFamily="34" charset="0"/>
                <a:ea typeface="+mn-ea"/>
                <a:cs typeface="Calibri" panose="020F0502020204030204" pitchFamily="34" charset="0"/>
              </a:rPr>
              <a:t>[6]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Voth</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R.S. (2024). </a:t>
            </a:r>
            <a:r>
              <a:rPr kumimoji="0" lang="es-CL" b="0" i="1"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Real-time </a:t>
            </a:r>
            <a:r>
              <a:rPr kumimoji="0" lang="es-CL" b="0" i="1"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detection</a:t>
            </a:r>
            <a:r>
              <a:rPr kumimoji="0" lang="es-CL" b="0" i="1"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1"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of</a:t>
            </a:r>
            <a:r>
              <a:rPr kumimoji="0" lang="es-CL" b="0" i="1"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German </a:t>
            </a:r>
            <a:r>
              <a:rPr kumimoji="0" lang="es-CL" b="0" i="1"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street</a:t>
            </a:r>
            <a:r>
              <a:rPr kumimoji="0" lang="es-CL" b="0" i="1"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1"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signs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[online]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reposit.haw-hamburg.de</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Available</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https://</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reposit.haw-hamburg.de</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handle</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/20.500.12738/14527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Accessed</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21 Jun. 2024].</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b="0" i="0" u="none" strike="noStrike" kern="1200" cap="none" spc="0" normalizeH="0" baseline="0" noProof="0" dirty="0">
                <a:ln>
                  <a:noFill/>
                </a:ln>
                <a:solidFill>
                  <a:srgbClr val="001E42"/>
                </a:solidFill>
                <a:effectLst/>
                <a:uLnTx/>
                <a:uFillTx/>
                <a:latin typeface="Calibri" panose="020F0502020204030204" pitchFamily="34" charset="0"/>
                <a:ea typeface="+mn-ea"/>
                <a:cs typeface="Calibri" panose="020F0502020204030204" pitchFamily="34" charset="0"/>
              </a:rPr>
              <a:t>[7]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Moschos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S.,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Charitidis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P.,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Doropoulos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S.,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Avramis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 and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Vologiannidis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S. (2023).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StreetScouting</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dataset</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 Street-</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Level</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Image</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dataset</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for</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finetuning</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and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applying</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custom</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object</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detectors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for</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urban</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feature</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detection</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1"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Data in </a:t>
            </a:r>
            <a:r>
              <a:rPr kumimoji="0" lang="es-CL" b="0" i="1"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Brief</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p.109042.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doi:https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doi.org</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/10.1016/j.dib.2023.109042.</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b="0" i="0" u="none" strike="noStrike" kern="1200" cap="none" spc="0" normalizeH="0" baseline="0" noProof="0" dirty="0">
                <a:ln>
                  <a:noFill/>
                </a:ln>
                <a:solidFill>
                  <a:srgbClr val="001E42"/>
                </a:solidFill>
                <a:effectLst/>
                <a:uLnTx/>
                <a:uFillTx/>
                <a:latin typeface="Calibri" panose="020F0502020204030204" pitchFamily="34" charset="0"/>
                <a:ea typeface="+mn-ea"/>
                <a:cs typeface="Calibri" panose="020F0502020204030204" pitchFamily="34" charset="0"/>
              </a:rPr>
              <a:t>[8]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Neuhold</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G.,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Ollmann</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T., Rota Bulo, S. and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Kontschieder</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P. (2017). </a:t>
            </a:r>
            <a:r>
              <a:rPr kumimoji="0" lang="es-CL" b="0" i="1"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The</a:t>
            </a:r>
            <a:r>
              <a:rPr kumimoji="0" lang="es-CL" b="0" i="1"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Mapillary Vistas </a:t>
            </a:r>
            <a:r>
              <a:rPr kumimoji="0" lang="es-CL" b="0" i="1"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Dataset</a:t>
            </a:r>
            <a:r>
              <a:rPr kumimoji="0" lang="es-CL" b="0" i="1"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1"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for</a:t>
            </a:r>
            <a:r>
              <a:rPr kumimoji="0" lang="es-CL" b="0" i="1"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1"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Semantic</a:t>
            </a:r>
            <a:r>
              <a:rPr kumimoji="0" lang="es-CL" b="0" i="1"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1"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Understanding</a:t>
            </a:r>
            <a:r>
              <a:rPr kumimoji="0" lang="es-CL" b="0" i="1"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1"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of</a:t>
            </a:r>
            <a:r>
              <a:rPr kumimoji="0" lang="es-CL" b="0" i="1"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Street </a:t>
            </a:r>
            <a:r>
              <a:rPr kumimoji="0" lang="es-CL" b="0" i="1"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Scenes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[online]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openaccess.thecvf.com</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Available</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https://</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openaccess.thecvf.com</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/content_iccv_2017/</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html</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/Neuhold_The_Mapillary_Vistas_ICCV_2017_paper.html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Accessed</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21 Jun. 2024].</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b="0" i="0" u="none" strike="noStrike" kern="1200" cap="none" spc="0" normalizeH="0" baseline="0" noProof="0" dirty="0">
                <a:ln>
                  <a:noFill/>
                </a:ln>
                <a:solidFill>
                  <a:srgbClr val="001E42"/>
                </a:solidFill>
                <a:effectLst/>
                <a:uLnTx/>
                <a:uFillTx/>
                <a:latin typeface="Calibri" panose="020F0502020204030204" pitchFamily="34" charset="0"/>
                <a:ea typeface="+mn-ea"/>
                <a:cs typeface="Calibri" panose="020F0502020204030204" pitchFamily="34" charset="0"/>
              </a:rPr>
              <a:t>[9] </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Arya, D., Maeda, H., Ghosh, S.K.,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Toshniwal</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D., Mraz, A.,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Kashiyama</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T. and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Sekimoto</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Y. (2021). Deep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learning-based</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road</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damage</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detection</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and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classification</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for</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multiple</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countries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Automation</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in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Construction</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132, p.103935.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doi:https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doi.org</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/10.1016/j.autcon.2021.103935.</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b="0" i="0" u="none" strike="noStrike" kern="1200" cap="none" spc="0" normalizeH="0" baseline="0" noProof="0" dirty="0">
                <a:ln>
                  <a:noFill/>
                </a:ln>
                <a:solidFill>
                  <a:srgbClr val="001E42"/>
                </a:solidFill>
                <a:effectLst/>
                <a:uLnTx/>
                <a:uFillTx/>
                <a:latin typeface="Calibri" panose="020F0502020204030204" pitchFamily="34" charset="0"/>
                <a:ea typeface="+mn-ea"/>
                <a:cs typeface="Calibri" panose="020F0502020204030204" pitchFamily="34" charset="0"/>
              </a:rPr>
              <a:t>[10] </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Chen, Y., Chen, L. and Li, Y. (2021).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Recognition</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algorithm</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of</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street</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landscape</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in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cold</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cities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with</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high</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difference</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features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based</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on</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improved</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neural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network</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1"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Ecological</a:t>
            </a:r>
            <a:r>
              <a:rPr kumimoji="0" lang="es-CL" b="0" i="1"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1"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Informatics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66, p.101395.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doi:https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doi.org</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/10.1016/j.ecoinf.2021.101395.</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b="0" i="0" u="none" strike="noStrike" kern="1200" cap="none" spc="0" normalizeH="0" baseline="0" noProof="0" dirty="0">
                <a:ln>
                  <a:noFill/>
                </a:ln>
                <a:solidFill>
                  <a:srgbClr val="001E42"/>
                </a:solidFill>
                <a:effectLst/>
                <a:uLnTx/>
                <a:uFillTx/>
                <a:latin typeface="Calibri" panose="020F0502020204030204" pitchFamily="34" charset="0"/>
                <a:ea typeface="+mn-ea"/>
                <a:cs typeface="Calibri" panose="020F0502020204030204" pitchFamily="34" charset="0"/>
              </a:rPr>
              <a:t>[11]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Luo</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Z., Gao, L.,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Xiang</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H. and Li, J. (2023). Road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object</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detection</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for</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HD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map</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Full-</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element</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survey</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analysis and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perspectives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ISPRS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Journal</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of</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Photogrammetry</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and Remote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Sensing</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197, pp.122–144.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doi:https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doi.org</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/10.1016/j.isprsjprs.2023.01.009.</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b="0" i="0" u="none" strike="noStrike" kern="1200" cap="none" spc="0" normalizeH="0" baseline="0" noProof="0" dirty="0">
                <a:ln>
                  <a:noFill/>
                </a:ln>
                <a:solidFill>
                  <a:srgbClr val="001E42"/>
                </a:solidFill>
                <a:effectLst/>
                <a:uLnTx/>
                <a:uFillTx/>
                <a:latin typeface="Calibri" panose="020F0502020204030204" pitchFamily="34" charset="0"/>
                <a:ea typeface="+mn-ea"/>
                <a:cs typeface="Calibri" panose="020F0502020204030204" pitchFamily="34" charset="0"/>
              </a:rPr>
              <a:t>[12] </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Escallón Páez, F. (2023). BEDPI-DL: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Built</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Environment</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objects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Detection</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on</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Panoramic</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Images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of</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Bogota</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with</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Deep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Learning</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models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1"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repositorio.uniandes.edu.co</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[online]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Available</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https://</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repositorio.uniandes.edu.co</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entities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publication</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/0393c193-1eec-4197-aec7-4d1a75c1d104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Accessed</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21 Jun. 2024].</a:t>
            </a:r>
          </a:p>
        </p:txBody>
      </p:sp>
    </p:spTree>
    <p:extLst>
      <p:ext uri="{BB962C8B-B14F-4D97-AF65-F5344CB8AC3E}">
        <p14:creationId xmlns:p14="http://schemas.microsoft.com/office/powerpoint/2010/main" val="1962765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419C1A-23EF-D1C2-AD48-351108A56493}"/>
              </a:ext>
            </a:extLst>
          </p:cNvPr>
          <p:cNvSpPr>
            <a:spLocks noGrp="1"/>
          </p:cNvSpPr>
          <p:nvPr>
            <p:ph type="dt" sz="half" idx="10"/>
          </p:nvPr>
        </p:nvSpPr>
        <p:spPr/>
        <p:txBody>
          <a:bodyPr/>
          <a:lstStyle/>
          <a:p>
            <a:fld id="{CC2750E2-3F9B-AF48-A1D2-9F43F8B3311C}" type="datetime1">
              <a:rPr lang="fr-FR" smtClean="0"/>
              <a:t>23/06/2024</a:t>
            </a:fld>
            <a:endParaRPr lang="fr-FR"/>
          </a:p>
        </p:txBody>
      </p:sp>
      <p:sp>
        <p:nvSpPr>
          <p:cNvPr id="3" name="Footer Placeholder 2">
            <a:extLst>
              <a:ext uri="{FF2B5EF4-FFF2-40B4-BE49-F238E27FC236}">
                <a16:creationId xmlns:a16="http://schemas.microsoft.com/office/drawing/2014/main" id="{A38C582A-C98A-B622-2A11-DD0701A5C1E1}"/>
              </a:ext>
            </a:extLst>
          </p:cNvPr>
          <p:cNvSpPr>
            <a:spLocks noGrp="1"/>
          </p:cNvSpPr>
          <p:nvPr>
            <p:ph type="ftr" sz="quarter" idx="11"/>
          </p:nvPr>
        </p:nvSpPr>
        <p:spPr/>
        <p:txBody>
          <a:bodyPr/>
          <a:lstStyle/>
          <a:p>
            <a:r>
              <a:rPr lang="fr-FR"/>
              <a:t>Big Data analysis on road attributes</a:t>
            </a:r>
          </a:p>
        </p:txBody>
      </p:sp>
      <p:sp>
        <p:nvSpPr>
          <p:cNvPr id="4" name="Slide Number Placeholder 3">
            <a:extLst>
              <a:ext uri="{FF2B5EF4-FFF2-40B4-BE49-F238E27FC236}">
                <a16:creationId xmlns:a16="http://schemas.microsoft.com/office/drawing/2014/main" id="{9F4E4D3C-EB36-0D78-52E0-C52EBC7FC082}"/>
              </a:ext>
            </a:extLst>
          </p:cNvPr>
          <p:cNvSpPr>
            <a:spLocks noGrp="1"/>
          </p:cNvSpPr>
          <p:nvPr>
            <p:ph type="sldNum" sz="quarter" idx="12"/>
          </p:nvPr>
        </p:nvSpPr>
        <p:spPr/>
        <p:txBody>
          <a:bodyPr/>
          <a:lstStyle/>
          <a:p>
            <a:fld id="{27C6CCC6-2BE5-4E42-96A4-D1E8E81A3D8E}" type="slidenum">
              <a:rPr lang="fr-FR" smtClean="0"/>
              <a:t>17</a:t>
            </a:fld>
            <a:endParaRPr lang="fr-FR"/>
          </a:p>
        </p:txBody>
      </p:sp>
      <p:sp>
        <p:nvSpPr>
          <p:cNvPr id="5" name="Text Placeholder 4">
            <a:extLst>
              <a:ext uri="{FF2B5EF4-FFF2-40B4-BE49-F238E27FC236}">
                <a16:creationId xmlns:a16="http://schemas.microsoft.com/office/drawing/2014/main" id="{0843CF77-3FD0-727E-07AC-9C3477B3B552}"/>
              </a:ext>
            </a:extLst>
          </p:cNvPr>
          <p:cNvSpPr>
            <a:spLocks noGrp="1"/>
          </p:cNvSpPr>
          <p:nvPr>
            <p:ph type="body" sz="quarter" idx="13"/>
          </p:nvPr>
        </p:nvSpPr>
        <p:spPr/>
        <p:txBody>
          <a:bodyPr/>
          <a:lstStyle/>
          <a:p>
            <a:r>
              <a:rPr kumimoji="0" lang="en-GB" b="0" i="0" u="none" strike="noStrike" kern="1200" cap="none" spc="0" normalizeH="0" baseline="0" noProof="0" dirty="0">
                <a:ln>
                  <a:noFill/>
                </a:ln>
                <a:solidFill>
                  <a:srgbClr val="001E42"/>
                </a:solidFill>
                <a:effectLst/>
                <a:uLnTx/>
                <a:uFillTx/>
                <a:latin typeface="Calibri" panose="020F0502020204030204" pitchFamily="34" charset="0"/>
                <a:ea typeface="+mn-ea"/>
                <a:cs typeface="Calibri" panose="020F0502020204030204" pitchFamily="34" charset="0"/>
              </a:rPr>
              <a:t>[13]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Güney</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E. and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Bayılmış</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C. (2021).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An</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Implementation</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of</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Traffic</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Signs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and Road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Objects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Detection</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Using</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Faster</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R-CNN. </a:t>
            </a:r>
            <a:r>
              <a:rPr kumimoji="0" lang="es-CL" b="0" i="1"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SAKARYA UNIVERSITY JOURNAL OF COMPUTER AND INFORMATION SCIENCES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 [online] 5(2). </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doi:https</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a:t>
            </a:r>
            <a:r>
              <a:rPr kumimoji="0" lang="es-CL" b="0" i="0" u="none" strike="noStrike" kern="1200" cap="none" spc="0" normalizeH="0" baseline="0" noProof="0" dirty="0" err="1">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doi.org</a:t>
            </a:r>
            <a:r>
              <a:rPr kumimoji="0" lang="es-CL" b="0" i="0" u="none" strike="noStrike" kern="1200" cap="none" spc="0" normalizeH="0" baseline="0" noProof="0" dirty="0">
                <a:ln>
                  <a:noFill/>
                </a:ln>
                <a:solidFill>
                  <a:srgbClr val="001E42"/>
                </a:solidFill>
                <a:effectLst/>
                <a:highlight>
                  <a:srgbClr val="FFFFFF"/>
                </a:highlight>
                <a:uLnTx/>
                <a:uFillTx/>
                <a:latin typeface="Calibri" panose="020F0502020204030204" pitchFamily="34" charset="0"/>
                <a:ea typeface="+mn-ea"/>
                <a:cs typeface="Calibri" panose="020F0502020204030204" pitchFamily="34" charset="0"/>
              </a:rPr>
              <a:t>/10.35377/saucis.05.02.1073355</a:t>
            </a:r>
          </a:p>
        </p:txBody>
      </p:sp>
    </p:spTree>
    <p:extLst>
      <p:ext uri="{BB962C8B-B14F-4D97-AF65-F5344CB8AC3E}">
        <p14:creationId xmlns:p14="http://schemas.microsoft.com/office/powerpoint/2010/main" val="2972914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966353-2876-EF9F-4A83-BE2D21BCDF71}"/>
              </a:ext>
            </a:extLst>
          </p:cNvPr>
          <p:cNvSpPr>
            <a:spLocks noGrp="1"/>
          </p:cNvSpPr>
          <p:nvPr>
            <p:ph type="dt" sz="half" idx="10"/>
          </p:nvPr>
        </p:nvSpPr>
        <p:spPr/>
        <p:txBody>
          <a:bodyPr/>
          <a:lstStyle/>
          <a:p>
            <a:fld id="{CC2750E2-3F9B-AF48-A1D2-9F43F8B3311C}" type="datetime1">
              <a:rPr lang="fr-FR" smtClean="0"/>
              <a:t>22/06/2024</a:t>
            </a:fld>
            <a:endParaRPr lang="fr-FR"/>
          </a:p>
        </p:txBody>
      </p:sp>
      <p:sp>
        <p:nvSpPr>
          <p:cNvPr id="4" name="Slide Number Placeholder 3">
            <a:extLst>
              <a:ext uri="{FF2B5EF4-FFF2-40B4-BE49-F238E27FC236}">
                <a16:creationId xmlns:a16="http://schemas.microsoft.com/office/drawing/2014/main" id="{8CC8C21D-92E3-ED7A-ED64-540CC4435A26}"/>
              </a:ext>
            </a:extLst>
          </p:cNvPr>
          <p:cNvSpPr>
            <a:spLocks noGrp="1"/>
          </p:cNvSpPr>
          <p:nvPr>
            <p:ph type="sldNum" sz="quarter" idx="12"/>
          </p:nvPr>
        </p:nvSpPr>
        <p:spPr/>
        <p:txBody>
          <a:bodyPr/>
          <a:lstStyle/>
          <a:p>
            <a:fld id="{27C6CCC6-2BE5-4E42-96A4-D1E8E81A3D8E}" type="slidenum">
              <a:rPr lang="fr-FR" smtClean="0"/>
              <a:t>18</a:t>
            </a:fld>
            <a:endParaRPr lang="fr-FR"/>
          </a:p>
        </p:txBody>
      </p:sp>
      <p:sp>
        <p:nvSpPr>
          <p:cNvPr id="5" name="Text Placeholder 4">
            <a:extLst>
              <a:ext uri="{FF2B5EF4-FFF2-40B4-BE49-F238E27FC236}">
                <a16:creationId xmlns:a16="http://schemas.microsoft.com/office/drawing/2014/main" id="{B9731938-57E5-35C3-B810-7EC06E876205}"/>
              </a:ext>
            </a:extLst>
          </p:cNvPr>
          <p:cNvSpPr>
            <a:spLocks noGrp="1"/>
          </p:cNvSpPr>
          <p:nvPr>
            <p:ph type="body" sz="quarter" idx="13"/>
          </p:nvPr>
        </p:nvSpPr>
        <p:spPr/>
        <p:txBody>
          <a:bodyPr>
            <a:normAutofit/>
          </a:bodyPr>
          <a:lstStyle/>
          <a:p>
            <a:r>
              <a:rPr lang="en-GB" sz="1400" b="1"/>
              <a:t>9. Appendices</a:t>
            </a:r>
          </a:p>
        </p:txBody>
      </p:sp>
      <p:pic>
        <p:nvPicPr>
          <p:cNvPr id="7" name="Picture 6" descr="A group of graphs showing results&#10;&#10;Description automatically generated with medium confidence">
            <a:extLst>
              <a:ext uri="{FF2B5EF4-FFF2-40B4-BE49-F238E27FC236}">
                <a16:creationId xmlns:a16="http://schemas.microsoft.com/office/drawing/2014/main" id="{4E7FBE4A-5363-AC84-F13C-6573F8D95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486" y="1080000"/>
            <a:ext cx="5915026" cy="2957513"/>
          </a:xfrm>
          <a:prstGeom prst="rect">
            <a:avLst/>
          </a:prstGeom>
        </p:spPr>
      </p:pic>
      <p:pic>
        <p:nvPicPr>
          <p:cNvPr id="9" name="Picture 8" descr="A graph of different types of data&#10;&#10;Description automatically generated with medium confidence">
            <a:extLst>
              <a:ext uri="{FF2B5EF4-FFF2-40B4-BE49-F238E27FC236}">
                <a16:creationId xmlns:a16="http://schemas.microsoft.com/office/drawing/2014/main" id="{C441DEC1-4AB2-21C1-AB20-1226E2581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86" y="5418319"/>
            <a:ext cx="5915026" cy="1971675"/>
          </a:xfrm>
          <a:prstGeom prst="rect">
            <a:avLst/>
          </a:prstGeom>
        </p:spPr>
      </p:pic>
      <p:sp>
        <p:nvSpPr>
          <p:cNvPr id="6" name="TextBox 5">
            <a:extLst>
              <a:ext uri="{FF2B5EF4-FFF2-40B4-BE49-F238E27FC236}">
                <a16:creationId xmlns:a16="http://schemas.microsoft.com/office/drawing/2014/main" id="{8EBEF48D-1C67-41A2-BC82-2F5E82C2B5CF}"/>
              </a:ext>
            </a:extLst>
          </p:cNvPr>
          <p:cNvSpPr txBox="1"/>
          <p:nvPr/>
        </p:nvSpPr>
        <p:spPr>
          <a:xfrm>
            <a:off x="2032495" y="4320000"/>
            <a:ext cx="2810968"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Appendix 1</a:t>
            </a:r>
            <a:r>
              <a:rPr lang="en-GB" sz="1000" b="1">
                <a:solidFill>
                  <a:srgbClr val="002245"/>
                </a:solidFill>
                <a:latin typeface="Calibri" panose="020F0502020204030204" pitchFamily="34" charset="0"/>
                <a:cs typeface="Calibri" panose="020F0502020204030204" pitchFamily="34" charset="0"/>
              </a:rPr>
              <a:t>.</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Performance metrics for Layer 1_1</a:t>
            </a:r>
          </a:p>
        </p:txBody>
      </p:sp>
      <p:sp>
        <p:nvSpPr>
          <p:cNvPr id="8" name="TextBox 7">
            <a:extLst>
              <a:ext uri="{FF2B5EF4-FFF2-40B4-BE49-F238E27FC236}">
                <a16:creationId xmlns:a16="http://schemas.microsoft.com/office/drawing/2014/main" id="{6FEA761F-DD16-D556-E3D9-C757F157B18A}"/>
              </a:ext>
            </a:extLst>
          </p:cNvPr>
          <p:cNvSpPr txBox="1"/>
          <p:nvPr/>
        </p:nvSpPr>
        <p:spPr>
          <a:xfrm>
            <a:off x="2014537" y="7668000"/>
            <a:ext cx="2810968"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Appendix 2</a:t>
            </a:r>
            <a:r>
              <a:rPr lang="en-GB" sz="1000" b="1">
                <a:solidFill>
                  <a:srgbClr val="002245"/>
                </a:solidFill>
                <a:latin typeface="Calibri" panose="020F0502020204030204" pitchFamily="34" charset="0"/>
                <a:cs typeface="Calibri" panose="020F0502020204030204" pitchFamily="34" charset="0"/>
              </a:rPr>
              <a:t>.</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Performance metrics for Layer 1_2</a:t>
            </a:r>
          </a:p>
        </p:txBody>
      </p:sp>
      <p:sp>
        <p:nvSpPr>
          <p:cNvPr id="10" name="Footer Placeholder 2">
            <a:extLst>
              <a:ext uri="{FF2B5EF4-FFF2-40B4-BE49-F238E27FC236}">
                <a16:creationId xmlns:a16="http://schemas.microsoft.com/office/drawing/2014/main" id="{77CD0329-B83D-ABBB-97F1-E9E0DB1369DA}"/>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spTree>
    <p:extLst>
      <p:ext uri="{BB962C8B-B14F-4D97-AF65-F5344CB8AC3E}">
        <p14:creationId xmlns:p14="http://schemas.microsoft.com/office/powerpoint/2010/main" val="310953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5262A6-9CF4-2763-3C7A-85E8B792E763}"/>
              </a:ext>
            </a:extLst>
          </p:cNvPr>
          <p:cNvSpPr>
            <a:spLocks noGrp="1"/>
          </p:cNvSpPr>
          <p:nvPr>
            <p:ph type="dt" sz="half" idx="10"/>
          </p:nvPr>
        </p:nvSpPr>
        <p:spPr/>
        <p:txBody>
          <a:bodyPr/>
          <a:lstStyle/>
          <a:p>
            <a:fld id="{8FFB0E66-4B48-1040-A515-282C9A7654CD}" type="datetime1">
              <a:rPr lang="fr-FR" smtClean="0"/>
              <a:t>22/06/2024</a:t>
            </a:fld>
            <a:endParaRPr lang="fr-FR"/>
          </a:p>
        </p:txBody>
      </p:sp>
      <p:sp>
        <p:nvSpPr>
          <p:cNvPr id="3" name="Footer Placeholder 2">
            <a:extLst>
              <a:ext uri="{FF2B5EF4-FFF2-40B4-BE49-F238E27FC236}">
                <a16:creationId xmlns:a16="http://schemas.microsoft.com/office/drawing/2014/main" id="{4A7693F8-356F-3B96-8D6A-8990E6215935}"/>
              </a:ext>
            </a:extLst>
          </p:cNvPr>
          <p:cNvSpPr>
            <a:spLocks noGrp="1"/>
          </p:cNvSpPr>
          <p:nvPr>
            <p:ph type="ftr" sz="quarter" idx="11"/>
          </p:nvPr>
        </p:nvSpPr>
        <p:spPr/>
        <p:txBody>
          <a:bodyPr/>
          <a:lstStyle/>
          <a:p>
            <a:r>
              <a:rPr lang="fr-FR"/>
              <a:t>Big Data Analysis on Road Attributes</a:t>
            </a:r>
          </a:p>
        </p:txBody>
      </p:sp>
      <p:sp>
        <p:nvSpPr>
          <p:cNvPr id="4" name="Slide Number Placeholder 3">
            <a:extLst>
              <a:ext uri="{FF2B5EF4-FFF2-40B4-BE49-F238E27FC236}">
                <a16:creationId xmlns:a16="http://schemas.microsoft.com/office/drawing/2014/main" id="{CBAF45BB-F32A-78AA-96B0-5F7577EC6E29}"/>
              </a:ext>
            </a:extLst>
          </p:cNvPr>
          <p:cNvSpPr>
            <a:spLocks noGrp="1"/>
          </p:cNvSpPr>
          <p:nvPr>
            <p:ph type="sldNum" sz="quarter" idx="12"/>
          </p:nvPr>
        </p:nvSpPr>
        <p:spPr/>
        <p:txBody>
          <a:bodyPr/>
          <a:lstStyle/>
          <a:p>
            <a:fld id="{27C6CCC6-2BE5-4E42-96A4-D1E8E81A3D8E}" type="slidenum">
              <a:rPr lang="fr-FR" smtClean="0"/>
              <a:t>1</a:t>
            </a:fld>
            <a:endParaRPr lang="fr-FR"/>
          </a:p>
        </p:txBody>
      </p:sp>
      <p:sp>
        <p:nvSpPr>
          <p:cNvPr id="5" name="Text Placeholder 4">
            <a:extLst>
              <a:ext uri="{FF2B5EF4-FFF2-40B4-BE49-F238E27FC236}">
                <a16:creationId xmlns:a16="http://schemas.microsoft.com/office/drawing/2014/main" id="{3F3B854F-0C61-A861-B0C6-58610B516E58}"/>
              </a:ext>
            </a:extLst>
          </p:cNvPr>
          <p:cNvSpPr>
            <a:spLocks noGrp="1"/>
          </p:cNvSpPr>
          <p:nvPr>
            <p:ph type="body" sz="quarter" idx="13"/>
          </p:nvPr>
        </p:nvSpPr>
        <p:spPr/>
        <p:txBody>
          <a:bodyPr/>
          <a:lstStyle/>
          <a:p>
            <a:r>
              <a:rPr lang="en-GB" sz="2000" b="1">
                <a:solidFill>
                  <a:srgbClr val="0000CE"/>
                </a:solidFill>
              </a:rPr>
              <a:t>Contents</a:t>
            </a:r>
            <a:endParaRPr lang="en-GB" sz="2000">
              <a:solidFill>
                <a:srgbClr val="0000CE"/>
              </a:solidFill>
            </a:endParaRPr>
          </a:p>
          <a:p>
            <a:endParaRPr lang="en-GB">
              <a:solidFill>
                <a:srgbClr val="0000CE"/>
              </a:solidFill>
            </a:endParaRPr>
          </a:p>
        </p:txBody>
      </p:sp>
      <p:sp>
        <p:nvSpPr>
          <p:cNvPr id="8" name="TextBox 7">
            <a:extLst>
              <a:ext uri="{FF2B5EF4-FFF2-40B4-BE49-F238E27FC236}">
                <a16:creationId xmlns:a16="http://schemas.microsoft.com/office/drawing/2014/main" id="{93FACEC7-DA0E-BA23-082E-309C15DDA12F}"/>
              </a:ext>
            </a:extLst>
          </p:cNvPr>
          <p:cNvSpPr txBox="1"/>
          <p:nvPr/>
        </p:nvSpPr>
        <p:spPr>
          <a:xfrm>
            <a:off x="744567" y="1099679"/>
            <a:ext cx="5505158" cy="3231654"/>
          </a:xfrm>
          <a:prstGeom prst="rect">
            <a:avLst/>
          </a:prstGeom>
          <a:noFill/>
        </p:spPr>
        <p:txBody>
          <a:bodyPr wrap="square">
            <a:spAutoFit/>
          </a:bodyPr>
          <a:lstStyle/>
          <a:p>
            <a:pPr algn="just" rtl="0" fontAlgn="base">
              <a:spcBef>
                <a:spcPts val="0"/>
              </a:spcBef>
              <a:spcAft>
                <a:spcPts val="0"/>
              </a:spcAft>
            </a:pPr>
            <a:r>
              <a:rPr lang="en-GB" sz="1200" b="1">
                <a:solidFill>
                  <a:srgbClr val="0000CE"/>
                </a:solidFill>
                <a:latin typeface="Calibri" panose="020F0502020204030204" pitchFamily="34" charset="0"/>
                <a:cs typeface="Calibri" panose="020F0502020204030204" pitchFamily="34" charset="0"/>
              </a:rPr>
              <a:t>Abstract</a:t>
            </a:r>
            <a:r>
              <a:rPr lang="en-GB" sz="1200">
                <a:solidFill>
                  <a:srgbClr val="0000CE"/>
                </a:solidFill>
                <a:latin typeface="Calibri" panose="020F0502020204030204" pitchFamily="34" charset="0"/>
                <a:cs typeface="Calibri" panose="020F0502020204030204" pitchFamily="34" charset="0"/>
              </a:rPr>
              <a:t>……………………………………………………………………………………………………………….</a:t>
            </a:r>
          </a:p>
          <a:p>
            <a:pPr marL="228600" indent="-228600" algn="just" rtl="0" fontAlgn="base">
              <a:spcBef>
                <a:spcPts val="0"/>
              </a:spcBef>
              <a:spcAft>
                <a:spcPts val="0"/>
              </a:spcAft>
              <a:buFont typeface="+mj-lt"/>
              <a:buAutoNum type="arabicPeriod"/>
            </a:pPr>
            <a:r>
              <a:rPr lang="en-GB" sz="1200" b="1">
                <a:solidFill>
                  <a:srgbClr val="0000CE"/>
                </a:solidFill>
                <a:latin typeface="Calibri" panose="020F0502020204030204" pitchFamily="34" charset="0"/>
                <a:cs typeface="Calibri" panose="020F0502020204030204" pitchFamily="34" charset="0"/>
              </a:rPr>
              <a:t>Introduction</a:t>
            </a:r>
            <a:r>
              <a:rPr lang="en-GB" sz="1200">
                <a:solidFill>
                  <a:srgbClr val="0000CE"/>
                </a:solidFill>
                <a:latin typeface="Calibri" panose="020F0502020204030204" pitchFamily="34" charset="0"/>
                <a:cs typeface="Calibri" panose="020F0502020204030204" pitchFamily="34" charset="0"/>
              </a:rPr>
              <a:t>…………………………………………………………………………………………………………</a:t>
            </a:r>
          </a:p>
          <a:p>
            <a:pPr marL="228600" indent="-228600" algn="just" rtl="0" fontAlgn="base">
              <a:spcBef>
                <a:spcPts val="0"/>
              </a:spcBef>
              <a:spcAft>
                <a:spcPts val="0"/>
              </a:spcAft>
              <a:buFont typeface="+mj-lt"/>
              <a:buAutoNum type="arabicPeriod"/>
            </a:pPr>
            <a:r>
              <a:rPr lang="en-GB" sz="1200" b="1">
                <a:solidFill>
                  <a:srgbClr val="0000CE"/>
                </a:solidFill>
                <a:latin typeface="Calibri" panose="020F0502020204030204" pitchFamily="34" charset="0"/>
                <a:cs typeface="Calibri" panose="020F0502020204030204" pitchFamily="34" charset="0"/>
              </a:rPr>
              <a:t>Database Creation</a:t>
            </a:r>
            <a:r>
              <a:rPr lang="en-GB" sz="1200">
                <a:solidFill>
                  <a:srgbClr val="0000CE"/>
                </a:solidFill>
                <a:latin typeface="Calibri" panose="020F0502020204030204" pitchFamily="34" charset="0"/>
                <a:cs typeface="Calibri" panose="020F0502020204030204" pitchFamily="34" charset="0"/>
              </a:rPr>
              <a:t>……………………………………………………………………………………………….</a:t>
            </a:r>
          </a:p>
          <a:p>
            <a:pPr lvl="1" algn="just" fontAlgn="base"/>
            <a:r>
              <a:rPr lang="en-GB" sz="1200">
                <a:solidFill>
                  <a:srgbClr val="0000CE"/>
                </a:solidFill>
                <a:latin typeface="Calibri" panose="020F0502020204030204" pitchFamily="34" charset="0"/>
                <a:cs typeface="Calibri" panose="020F0502020204030204" pitchFamily="34" charset="0"/>
              </a:rPr>
              <a:t>Data Collection……………………………………………………………………………………………….</a:t>
            </a:r>
          </a:p>
          <a:p>
            <a:pPr lvl="1" algn="just" fontAlgn="base"/>
            <a:r>
              <a:rPr lang="en-GB" sz="1200">
                <a:solidFill>
                  <a:srgbClr val="0000CE"/>
                </a:solidFill>
                <a:latin typeface="Calibri" panose="020F0502020204030204" pitchFamily="34" charset="0"/>
                <a:cs typeface="Calibri" panose="020F0502020204030204" pitchFamily="34" charset="0"/>
              </a:rPr>
              <a:t>Data Cleaning and Integration………………………………………………………………………..</a:t>
            </a:r>
          </a:p>
          <a:p>
            <a:pPr marL="228600" indent="-228600" algn="just" rtl="0" fontAlgn="base">
              <a:spcBef>
                <a:spcPts val="0"/>
              </a:spcBef>
              <a:spcAft>
                <a:spcPts val="0"/>
              </a:spcAft>
              <a:buFont typeface="+mj-lt"/>
              <a:buAutoNum type="arabicPeriod"/>
            </a:pPr>
            <a:r>
              <a:rPr lang="en-GB" sz="1200" b="1">
                <a:solidFill>
                  <a:srgbClr val="0000CE"/>
                </a:solidFill>
                <a:latin typeface="Calibri" panose="020F0502020204030204" pitchFamily="34" charset="0"/>
                <a:cs typeface="Calibri" panose="020F0502020204030204" pitchFamily="34" charset="0"/>
              </a:rPr>
              <a:t>Methodology: Multi-layer Model</a:t>
            </a:r>
            <a:r>
              <a:rPr lang="en-GB" sz="1200">
                <a:solidFill>
                  <a:srgbClr val="0000CE"/>
                </a:solidFill>
                <a:latin typeface="Calibri" panose="020F0502020204030204" pitchFamily="34" charset="0"/>
                <a:cs typeface="Calibri" panose="020F0502020204030204" pitchFamily="34" charset="0"/>
              </a:rPr>
              <a:t>…………………………………………………………………………</a:t>
            </a:r>
          </a:p>
          <a:p>
            <a:pPr lvl="1" algn="just" fontAlgn="base"/>
            <a:r>
              <a:rPr lang="en-GB" sz="1200">
                <a:solidFill>
                  <a:srgbClr val="0000CE"/>
                </a:solidFill>
                <a:latin typeface="Calibri" panose="020F0502020204030204" pitchFamily="34" charset="0"/>
                <a:cs typeface="Calibri" panose="020F0502020204030204" pitchFamily="34" charset="0"/>
              </a:rPr>
              <a:t>Layer 1: Ground Level Object Identification…………………………………………………….</a:t>
            </a:r>
          </a:p>
          <a:p>
            <a:pPr lvl="1" algn="just" fontAlgn="base"/>
            <a:r>
              <a:rPr lang="en-GB" sz="1200">
                <a:solidFill>
                  <a:srgbClr val="0000CE"/>
                </a:solidFill>
                <a:latin typeface="Calibri" panose="020F0502020204030204" pitchFamily="34" charset="0"/>
                <a:cs typeface="Calibri" panose="020F0502020204030204" pitchFamily="34" charset="0"/>
              </a:rPr>
              <a:t>Layer 2: Aerial Level Object Identification……………………………………………………….</a:t>
            </a:r>
          </a:p>
          <a:p>
            <a:pPr lvl="1" algn="just" fontAlgn="base"/>
            <a:r>
              <a:rPr lang="en-GB" sz="1200">
                <a:solidFill>
                  <a:srgbClr val="0000CE"/>
                </a:solidFill>
                <a:latin typeface="Calibri" panose="020F0502020204030204" pitchFamily="34" charset="0"/>
                <a:cs typeface="Calibri" panose="020F0502020204030204" pitchFamily="34" charset="0"/>
              </a:rPr>
              <a:t>Layer 3: Lane and Road Marking Identification……………………………………………….</a:t>
            </a:r>
          </a:p>
          <a:p>
            <a:pPr marL="228600" indent="-228600" algn="just" rtl="0" fontAlgn="base">
              <a:spcBef>
                <a:spcPts val="0"/>
              </a:spcBef>
              <a:spcAft>
                <a:spcPts val="0"/>
              </a:spcAft>
              <a:buFont typeface="+mj-lt"/>
              <a:buAutoNum type="arabicPeriod"/>
            </a:pPr>
            <a:r>
              <a:rPr lang="en-GB" sz="1200" b="1">
                <a:solidFill>
                  <a:srgbClr val="0000CE"/>
                </a:solidFill>
                <a:latin typeface="Calibri" panose="020F0502020204030204" pitchFamily="34" charset="0"/>
                <a:cs typeface="Calibri" panose="020F0502020204030204" pitchFamily="34" charset="0"/>
              </a:rPr>
              <a:t>Results</a:t>
            </a:r>
            <a:r>
              <a:rPr lang="en-GB" sz="1200">
                <a:solidFill>
                  <a:srgbClr val="0000CE"/>
                </a:solidFill>
                <a:latin typeface="Calibri" panose="020F0502020204030204" pitchFamily="34" charset="0"/>
                <a:cs typeface="Calibri" panose="020F0502020204030204" pitchFamily="34" charset="0"/>
              </a:rPr>
              <a:t>…………………………………………………………………………………………………………………</a:t>
            </a:r>
          </a:p>
          <a:p>
            <a:pPr lvl="1" algn="just" fontAlgn="base"/>
            <a:r>
              <a:rPr lang="en-GB" sz="1200">
                <a:solidFill>
                  <a:srgbClr val="0000CE"/>
                </a:solidFill>
                <a:latin typeface="Calibri" panose="020F0502020204030204" pitchFamily="34" charset="0"/>
                <a:cs typeface="Calibri" panose="020F0502020204030204" pitchFamily="34" charset="0"/>
              </a:rPr>
              <a:t>5.1. Layer 1……………………………………………………………………………………………………..</a:t>
            </a:r>
          </a:p>
          <a:p>
            <a:pPr lvl="1" algn="just" fontAlgn="base"/>
            <a:r>
              <a:rPr lang="en-GB" sz="1200">
                <a:solidFill>
                  <a:srgbClr val="0000CE"/>
                </a:solidFill>
                <a:latin typeface="Calibri" panose="020F0502020204030204" pitchFamily="34" charset="0"/>
                <a:cs typeface="Calibri" panose="020F0502020204030204" pitchFamily="34" charset="0"/>
              </a:rPr>
              <a:t>5.2. Layer 2……………………………………………………………………………………………………..</a:t>
            </a:r>
          </a:p>
          <a:p>
            <a:pPr lvl="1" algn="just" fontAlgn="base"/>
            <a:r>
              <a:rPr lang="en-GB" sz="1200">
                <a:solidFill>
                  <a:srgbClr val="0000CE"/>
                </a:solidFill>
                <a:latin typeface="Calibri" panose="020F0502020204030204" pitchFamily="34" charset="0"/>
                <a:cs typeface="Calibri" panose="020F0502020204030204" pitchFamily="34" charset="0"/>
              </a:rPr>
              <a:t>5.3. Layer 3……………………………………………………………………………………………………..</a:t>
            </a:r>
          </a:p>
          <a:p>
            <a:pPr marL="228600" indent="-228600" algn="just" rtl="0" fontAlgn="base">
              <a:spcBef>
                <a:spcPts val="0"/>
              </a:spcBef>
              <a:spcAft>
                <a:spcPts val="0"/>
              </a:spcAft>
              <a:buFont typeface="+mj-lt"/>
              <a:buAutoNum type="arabicPeriod" startAt="5"/>
            </a:pPr>
            <a:r>
              <a:rPr lang="en-GB" sz="1200" b="1">
                <a:solidFill>
                  <a:srgbClr val="0000CE"/>
                </a:solidFill>
                <a:latin typeface="Calibri" panose="020F0502020204030204" pitchFamily="34" charset="0"/>
                <a:cs typeface="Calibri" panose="020F0502020204030204" pitchFamily="34" charset="0"/>
              </a:rPr>
              <a:t>Conclusion</a:t>
            </a:r>
            <a:r>
              <a:rPr lang="en-GB" sz="1200">
                <a:solidFill>
                  <a:srgbClr val="0000CE"/>
                </a:solidFill>
                <a:latin typeface="Calibri" panose="020F0502020204030204" pitchFamily="34" charset="0"/>
                <a:cs typeface="Calibri" panose="020F0502020204030204" pitchFamily="34" charset="0"/>
              </a:rPr>
              <a:t>…………………………………………………………………………………………………………..</a:t>
            </a:r>
          </a:p>
          <a:p>
            <a:pPr marL="228600" indent="-228600" algn="just" rtl="0" fontAlgn="base">
              <a:spcBef>
                <a:spcPts val="0"/>
              </a:spcBef>
              <a:spcAft>
                <a:spcPts val="0"/>
              </a:spcAft>
              <a:buFont typeface="+mj-lt"/>
              <a:buAutoNum type="arabicPeriod" startAt="5"/>
            </a:pPr>
            <a:r>
              <a:rPr lang="en-GB" sz="1200" b="1">
                <a:solidFill>
                  <a:srgbClr val="0000CE"/>
                </a:solidFill>
                <a:latin typeface="Calibri" panose="020F0502020204030204" pitchFamily="34" charset="0"/>
                <a:cs typeface="Calibri" panose="020F0502020204030204" pitchFamily="34" charset="0"/>
              </a:rPr>
              <a:t>Acknowledgements</a:t>
            </a:r>
            <a:r>
              <a:rPr lang="en-GB" sz="1200">
                <a:solidFill>
                  <a:srgbClr val="0000CE"/>
                </a:solidFill>
                <a:latin typeface="Calibri" panose="020F0502020204030204" pitchFamily="34" charset="0"/>
                <a:cs typeface="Calibri" panose="020F0502020204030204" pitchFamily="34" charset="0"/>
              </a:rPr>
              <a:t>.……………………………………………………………………………………………</a:t>
            </a:r>
          </a:p>
          <a:p>
            <a:pPr marL="228600" indent="-228600" algn="just" rtl="0" fontAlgn="base">
              <a:spcBef>
                <a:spcPts val="0"/>
              </a:spcBef>
              <a:spcAft>
                <a:spcPts val="0"/>
              </a:spcAft>
              <a:buFont typeface="+mj-lt"/>
              <a:buAutoNum type="arabicPeriod" startAt="5"/>
            </a:pPr>
            <a:r>
              <a:rPr lang="en-GB" sz="1200" b="1">
                <a:solidFill>
                  <a:srgbClr val="0000CE"/>
                </a:solidFill>
                <a:latin typeface="Calibri" panose="020F0502020204030204" pitchFamily="34" charset="0"/>
                <a:cs typeface="Calibri" panose="020F0502020204030204" pitchFamily="34" charset="0"/>
              </a:rPr>
              <a:t>References</a:t>
            </a:r>
            <a:r>
              <a:rPr lang="en-GB" sz="1200">
                <a:solidFill>
                  <a:srgbClr val="0000CE"/>
                </a:solidFill>
                <a:latin typeface="Calibri" panose="020F0502020204030204" pitchFamily="34" charset="0"/>
                <a:cs typeface="Calibri" panose="020F0502020204030204" pitchFamily="34" charset="0"/>
              </a:rPr>
              <a:t>...………………………………………………………………………………………………………..</a:t>
            </a:r>
          </a:p>
          <a:p>
            <a:pPr marL="228600" indent="-228600" algn="just" fontAlgn="base">
              <a:buFont typeface="+mj-lt"/>
              <a:buAutoNum type="arabicPeriod" startAt="5"/>
            </a:pPr>
            <a:r>
              <a:rPr lang="en-GB" sz="1200" b="1">
                <a:solidFill>
                  <a:srgbClr val="0000CE"/>
                </a:solidFill>
                <a:latin typeface="Calibri" panose="020F0502020204030204" pitchFamily="34" charset="0"/>
                <a:cs typeface="Calibri" panose="020F0502020204030204" pitchFamily="34" charset="0"/>
              </a:rPr>
              <a:t>Appendices</a:t>
            </a:r>
            <a:r>
              <a:rPr lang="en-GB" sz="1200">
                <a:solidFill>
                  <a:srgbClr val="0000CE"/>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02533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E9A930-5022-EBAE-AC3C-6502A133F9A6}"/>
              </a:ext>
            </a:extLst>
          </p:cNvPr>
          <p:cNvSpPr>
            <a:spLocks noGrp="1"/>
          </p:cNvSpPr>
          <p:nvPr>
            <p:ph type="dt" sz="half" idx="10"/>
          </p:nvPr>
        </p:nvSpPr>
        <p:spPr/>
        <p:txBody>
          <a:bodyPr/>
          <a:lstStyle/>
          <a:p>
            <a:fld id="{CC2750E2-3F9B-AF48-A1D2-9F43F8B3311C}" type="datetime1">
              <a:rPr lang="fr-FR" smtClean="0"/>
              <a:t>22/06/2024</a:t>
            </a:fld>
            <a:endParaRPr lang="fr-FR"/>
          </a:p>
        </p:txBody>
      </p:sp>
      <p:sp>
        <p:nvSpPr>
          <p:cNvPr id="4" name="Slide Number Placeholder 3">
            <a:extLst>
              <a:ext uri="{FF2B5EF4-FFF2-40B4-BE49-F238E27FC236}">
                <a16:creationId xmlns:a16="http://schemas.microsoft.com/office/drawing/2014/main" id="{5DB5E5D2-A8DB-53EA-3A27-63692D87006B}"/>
              </a:ext>
            </a:extLst>
          </p:cNvPr>
          <p:cNvSpPr>
            <a:spLocks noGrp="1"/>
          </p:cNvSpPr>
          <p:nvPr>
            <p:ph type="sldNum" sz="quarter" idx="12"/>
          </p:nvPr>
        </p:nvSpPr>
        <p:spPr/>
        <p:txBody>
          <a:bodyPr/>
          <a:lstStyle/>
          <a:p>
            <a:fld id="{27C6CCC6-2BE5-4E42-96A4-D1E8E81A3D8E}" type="slidenum">
              <a:rPr lang="fr-FR" smtClean="0"/>
              <a:t>19</a:t>
            </a:fld>
            <a:endParaRPr lang="fr-FR"/>
          </a:p>
        </p:txBody>
      </p:sp>
      <p:sp>
        <p:nvSpPr>
          <p:cNvPr id="5" name="Text Placeholder 4">
            <a:extLst>
              <a:ext uri="{FF2B5EF4-FFF2-40B4-BE49-F238E27FC236}">
                <a16:creationId xmlns:a16="http://schemas.microsoft.com/office/drawing/2014/main" id="{998FA618-420B-8A5F-C244-A76D77C3CB06}"/>
              </a:ext>
            </a:extLst>
          </p:cNvPr>
          <p:cNvSpPr>
            <a:spLocks noGrp="1"/>
          </p:cNvSpPr>
          <p:nvPr>
            <p:ph type="body" sz="quarter" idx="13"/>
          </p:nvPr>
        </p:nvSpPr>
        <p:spPr/>
        <p:txBody>
          <a:bodyPr>
            <a:normAutofit/>
          </a:bodyPr>
          <a:lstStyle/>
          <a:p>
            <a:r>
              <a:rPr lang="en-GB" sz="1400" b="1"/>
              <a:t>9. Appendices</a:t>
            </a:r>
          </a:p>
        </p:txBody>
      </p:sp>
      <p:pic>
        <p:nvPicPr>
          <p:cNvPr id="6" name="Picture 5" descr="A group of graphs showing loss&#10;&#10;Description automatically generated with medium confidence">
            <a:extLst>
              <a:ext uri="{FF2B5EF4-FFF2-40B4-BE49-F238E27FC236}">
                <a16:creationId xmlns:a16="http://schemas.microsoft.com/office/drawing/2014/main" id="{20E4BCF3-D40F-6D15-7788-B1A95FE1B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486" y="1080000"/>
            <a:ext cx="5915026" cy="2957513"/>
          </a:xfrm>
          <a:prstGeom prst="rect">
            <a:avLst/>
          </a:prstGeom>
        </p:spPr>
      </p:pic>
      <p:pic>
        <p:nvPicPr>
          <p:cNvPr id="8" name="Picture 7" descr="A group of graphs showing the results of a graph&#10;&#10;Description automatically generated with medium confidence">
            <a:extLst>
              <a:ext uri="{FF2B5EF4-FFF2-40B4-BE49-F238E27FC236}">
                <a16:creationId xmlns:a16="http://schemas.microsoft.com/office/drawing/2014/main" id="{9C9F4F8B-CAAC-363D-A9CF-CA4211559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58" y="5418319"/>
            <a:ext cx="5915026" cy="1971675"/>
          </a:xfrm>
          <a:prstGeom prst="rect">
            <a:avLst/>
          </a:prstGeom>
        </p:spPr>
      </p:pic>
      <p:sp>
        <p:nvSpPr>
          <p:cNvPr id="7" name="TextBox 6">
            <a:extLst>
              <a:ext uri="{FF2B5EF4-FFF2-40B4-BE49-F238E27FC236}">
                <a16:creationId xmlns:a16="http://schemas.microsoft.com/office/drawing/2014/main" id="{0C71342B-15D4-E712-2A22-E6C290B912F0}"/>
              </a:ext>
            </a:extLst>
          </p:cNvPr>
          <p:cNvSpPr txBox="1"/>
          <p:nvPr/>
        </p:nvSpPr>
        <p:spPr>
          <a:xfrm>
            <a:off x="2032495" y="4320000"/>
            <a:ext cx="2810968"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Appendix 3</a:t>
            </a:r>
            <a:r>
              <a:rPr lang="en-GB" sz="1000" b="1">
                <a:solidFill>
                  <a:srgbClr val="002245"/>
                </a:solidFill>
                <a:latin typeface="Calibri" panose="020F0502020204030204" pitchFamily="34" charset="0"/>
                <a:cs typeface="Calibri" panose="020F0502020204030204" pitchFamily="34" charset="0"/>
              </a:rPr>
              <a:t>.</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Performance metrics for Layer 2</a:t>
            </a:r>
          </a:p>
        </p:txBody>
      </p:sp>
      <p:sp>
        <p:nvSpPr>
          <p:cNvPr id="9" name="TextBox 8">
            <a:extLst>
              <a:ext uri="{FF2B5EF4-FFF2-40B4-BE49-F238E27FC236}">
                <a16:creationId xmlns:a16="http://schemas.microsoft.com/office/drawing/2014/main" id="{43817F9A-ED41-D3DD-92E9-6DD927743BE0}"/>
              </a:ext>
            </a:extLst>
          </p:cNvPr>
          <p:cNvSpPr txBox="1"/>
          <p:nvPr/>
        </p:nvSpPr>
        <p:spPr>
          <a:xfrm>
            <a:off x="2014537" y="7668000"/>
            <a:ext cx="2810968"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Appendix 4</a:t>
            </a:r>
            <a:r>
              <a:rPr lang="en-GB" sz="1000" b="1">
                <a:solidFill>
                  <a:srgbClr val="002245"/>
                </a:solidFill>
                <a:latin typeface="Calibri" panose="020F0502020204030204" pitchFamily="34" charset="0"/>
                <a:cs typeface="Calibri" panose="020F0502020204030204" pitchFamily="34" charset="0"/>
              </a:rPr>
              <a:t>.</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Performance metrics for Layer 3</a:t>
            </a:r>
          </a:p>
        </p:txBody>
      </p:sp>
      <p:sp>
        <p:nvSpPr>
          <p:cNvPr id="10" name="Footer Placeholder 2">
            <a:extLst>
              <a:ext uri="{FF2B5EF4-FFF2-40B4-BE49-F238E27FC236}">
                <a16:creationId xmlns:a16="http://schemas.microsoft.com/office/drawing/2014/main" id="{FFE4D744-C51E-0A7E-59AC-44E7376CB6C9}"/>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spTree>
    <p:extLst>
      <p:ext uri="{BB962C8B-B14F-4D97-AF65-F5344CB8AC3E}">
        <p14:creationId xmlns:p14="http://schemas.microsoft.com/office/powerpoint/2010/main" val="1844520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C093B8-ED1A-9A25-810A-00A560098125}"/>
              </a:ext>
            </a:extLst>
          </p:cNvPr>
          <p:cNvSpPr>
            <a:spLocks noGrp="1"/>
          </p:cNvSpPr>
          <p:nvPr>
            <p:ph type="dt" sz="half" idx="10"/>
          </p:nvPr>
        </p:nvSpPr>
        <p:spPr/>
        <p:txBody>
          <a:bodyPr/>
          <a:lstStyle/>
          <a:p>
            <a:fld id="{CC2750E2-3F9B-AF48-A1D2-9F43F8B3311C}" type="datetime1">
              <a:rPr lang="fr-FR" smtClean="0"/>
              <a:t>22/06/2024</a:t>
            </a:fld>
            <a:endParaRPr lang="fr-FR"/>
          </a:p>
        </p:txBody>
      </p:sp>
      <p:sp>
        <p:nvSpPr>
          <p:cNvPr id="4" name="Slide Number Placeholder 3">
            <a:extLst>
              <a:ext uri="{FF2B5EF4-FFF2-40B4-BE49-F238E27FC236}">
                <a16:creationId xmlns:a16="http://schemas.microsoft.com/office/drawing/2014/main" id="{DC0FB629-A0C1-8730-40F4-6D02DD83FA3C}"/>
              </a:ext>
            </a:extLst>
          </p:cNvPr>
          <p:cNvSpPr>
            <a:spLocks noGrp="1"/>
          </p:cNvSpPr>
          <p:nvPr>
            <p:ph type="sldNum" sz="quarter" idx="12"/>
          </p:nvPr>
        </p:nvSpPr>
        <p:spPr/>
        <p:txBody>
          <a:bodyPr/>
          <a:lstStyle/>
          <a:p>
            <a:fld id="{27C6CCC6-2BE5-4E42-96A4-D1E8E81A3D8E}" type="slidenum">
              <a:rPr lang="fr-FR" smtClean="0"/>
              <a:t>20</a:t>
            </a:fld>
            <a:endParaRPr lang="fr-FR"/>
          </a:p>
        </p:txBody>
      </p:sp>
      <p:sp>
        <p:nvSpPr>
          <p:cNvPr id="5" name="Text Placeholder 4">
            <a:extLst>
              <a:ext uri="{FF2B5EF4-FFF2-40B4-BE49-F238E27FC236}">
                <a16:creationId xmlns:a16="http://schemas.microsoft.com/office/drawing/2014/main" id="{770B502D-ACED-51FA-DD84-984F7CB47A4E}"/>
              </a:ext>
            </a:extLst>
          </p:cNvPr>
          <p:cNvSpPr>
            <a:spLocks noGrp="1"/>
          </p:cNvSpPr>
          <p:nvPr>
            <p:ph type="body" sz="quarter" idx="13"/>
          </p:nvPr>
        </p:nvSpPr>
        <p:spPr/>
        <p:txBody>
          <a:bodyPr/>
          <a:lstStyle/>
          <a:p>
            <a:pPr marL="0" marR="0" lvl="0" indent="0" algn="just" defTabSz="685800" rtl="0" eaLnBrk="1" fontAlgn="auto" latinLnBrk="0" hangingPunct="1">
              <a:lnSpc>
                <a:spcPct val="110000"/>
              </a:lnSpc>
              <a:spcBef>
                <a:spcPts val="0"/>
              </a:spcBef>
              <a:spcAft>
                <a:spcPts val="0"/>
              </a:spcAft>
              <a:buClrTx/>
              <a:buSzTx/>
              <a:buFont typeface="Arial" panose="020B0604020202020204" pitchFamily="34" charset="0"/>
              <a:buNone/>
              <a:tabLst/>
              <a:defRPr/>
            </a:pPr>
            <a:r>
              <a:rPr lang="en-GB" sz="1400" b="1"/>
              <a:t>9</a:t>
            </a:r>
            <a:r>
              <a:rPr kumimoji="0" lang="en-GB" sz="1400" b="1"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 Appendices</a:t>
            </a:r>
          </a:p>
          <a:p>
            <a:endParaRPr lang="en-FR"/>
          </a:p>
        </p:txBody>
      </p:sp>
      <p:pic>
        <p:nvPicPr>
          <p:cNvPr id="7" name="Picture 6" descr="A graph of a curve&#10;&#10;Description automatically generated">
            <a:extLst>
              <a:ext uri="{FF2B5EF4-FFF2-40B4-BE49-F238E27FC236}">
                <a16:creationId xmlns:a16="http://schemas.microsoft.com/office/drawing/2014/main" id="{67DC62FB-A47C-E931-2D12-32751B7A6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00" y="1080000"/>
            <a:ext cx="5399999" cy="3600000"/>
          </a:xfrm>
          <a:prstGeom prst="rect">
            <a:avLst/>
          </a:prstGeom>
        </p:spPr>
      </p:pic>
      <p:pic>
        <p:nvPicPr>
          <p:cNvPr id="11" name="Picture 10" descr="A graph of different colored lines&#10;&#10;Description automatically generated">
            <a:extLst>
              <a:ext uri="{FF2B5EF4-FFF2-40B4-BE49-F238E27FC236}">
                <a16:creationId xmlns:a16="http://schemas.microsoft.com/office/drawing/2014/main" id="{DD0A82AD-9E3C-96C7-7E69-7D5390644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00" y="5092068"/>
            <a:ext cx="5400001" cy="3600000"/>
          </a:xfrm>
          <a:prstGeom prst="rect">
            <a:avLst/>
          </a:prstGeom>
        </p:spPr>
      </p:pic>
      <p:sp>
        <p:nvSpPr>
          <p:cNvPr id="6" name="TextBox 5">
            <a:extLst>
              <a:ext uri="{FF2B5EF4-FFF2-40B4-BE49-F238E27FC236}">
                <a16:creationId xmlns:a16="http://schemas.microsoft.com/office/drawing/2014/main" id="{00499F0A-1495-7793-51E1-B54B97513830}"/>
              </a:ext>
            </a:extLst>
          </p:cNvPr>
          <p:cNvSpPr txBox="1"/>
          <p:nvPr/>
        </p:nvSpPr>
        <p:spPr>
          <a:xfrm>
            <a:off x="2023515" y="4680000"/>
            <a:ext cx="2810968"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Appendix 5</a:t>
            </a:r>
            <a:r>
              <a:rPr lang="en-GB" sz="1000" b="1">
                <a:solidFill>
                  <a:srgbClr val="002245"/>
                </a:solidFill>
                <a:latin typeface="Calibri" panose="020F0502020204030204" pitchFamily="34" charset="0"/>
                <a:cs typeface="Calibri" panose="020F0502020204030204" pitchFamily="34" charset="0"/>
              </a:rPr>
              <a:t>.</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F1 Confidence curve for Layer 1_1</a:t>
            </a:r>
          </a:p>
        </p:txBody>
      </p:sp>
      <p:sp>
        <p:nvSpPr>
          <p:cNvPr id="8" name="TextBox 7">
            <a:extLst>
              <a:ext uri="{FF2B5EF4-FFF2-40B4-BE49-F238E27FC236}">
                <a16:creationId xmlns:a16="http://schemas.microsoft.com/office/drawing/2014/main" id="{74B21863-C730-62E7-99A1-CB5220D18CA1}"/>
              </a:ext>
            </a:extLst>
          </p:cNvPr>
          <p:cNvSpPr txBox="1"/>
          <p:nvPr/>
        </p:nvSpPr>
        <p:spPr>
          <a:xfrm>
            <a:off x="2032495" y="8687057"/>
            <a:ext cx="2810968"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Appendix 6</a:t>
            </a:r>
            <a:r>
              <a:rPr lang="en-GB" sz="1000" b="1">
                <a:solidFill>
                  <a:srgbClr val="002245"/>
                </a:solidFill>
                <a:latin typeface="Calibri" panose="020F0502020204030204" pitchFamily="34" charset="0"/>
                <a:cs typeface="Calibri" panose="020F0502020204030204" pitchFamily="34" charset="0"/>
              </a:rPr>
              <a:t>.</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F1 Confidence curve for Layer 1_2</a:t>
            </a:r>
          </a:p>
        </p:txBody>
      </p:sp>
      <p:sp>
        <p:nvSpPr>
          <p:cNvPr id="9" name="Footer Placeholder 2">
            <a:extLst>
              <a:ext uri="{FF2B5EF4-FFF2-40B4-BE49-F238E27FC236}">
                <a16:creationId xmlns:a16="http://schemas.microsoft.com/office/drawing/2014/main" id="{BEE989C3-D3D5-C21D-2D74-3D8C207730FC}"/>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spTree>
    <p:extLst>
      <p:ext uri="{BB962C8B-B14F-4D97-AF65-F5344CB8AC3E}">
        <p14:creationId xmlns:p14="http://schemas.microsoft.com/office/powerpoint/2010/main" val="3317618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F70717-3521-21EC-86BE-B7C2D2F552DD}"/>
              </a:ext>
            </a:extLst>
          </p:cNvPr>
          <p:cNvSpPr>
            <a:spLocks noGrp="1"/>
          </p:cNvSpPr>
          <p:nvPr>
            <p:ph type="dt" sz="half" idx="10"/>
          </p:nvPr>
        </p:nvSpPr>
        <p:spPr/>
        <p:txBody>
          <a:bodyPr/>
          <a:lstStyle/>
          <a:p>
            <a:fld id="{CC2750E2-3F9B-AF48-A1D2-9F43F8B3311C}" type="datetime1">
              <a:rPr lang="fr-FR" smtClean="0"/>
              <a:t>22/06/2024</a:t>
            </a:fld>
            <a:endParaRPr lang="fr-FR"/>
          </a:p>
        </p:txBody>
      </p:sp>
      <p:sp>
        <p:nvSpPr>
          <p:cNvPr id="4" name="Slide Number Placeholder 3">
            <a:extLst>
              <a:ext uri="{FF2B5EF4-FFF2-40B4-BE49-F238E27FC236}">
                <a16:creationId xmlns:a16="http://schemas.microsoft.com/office/drawing/2014/main" id="{E24F20C8-F572-E9E4-DCA4-AA9A245A2F2C}"/>
              </a:ext>
            </a:extLst>
          </p:cNvPr>
          <p:cNvSpPr>
            <a:spLocks noGrp="1"/>
          </p:cNvSpPr>
          <p:nvPr>
            <p:ph type="sldNum" sz="quarter" idx="12"/>
          </p:nvPr>
        </p:nvSpPr>
        <p:spPr/>
        <p:txBody>
          <a:bodyPr/>
          <a:lstStyle/>
          <a:p>
            <a:fld id="{27C6CCC6-2BE5-4E42-96A4-D1E8E81A3D8E}" type="slidenum">
              <a:rPr lang="fr-FR" smtClean="0"/>
              <a:t>21</a:t>
            </a:fld>
            <a:endParaRPr lang="fr-FR"/>
          </a:p>
        </p:txBody>
      </p:sp>
      <p:sp>
        <p:nvSpPr>
          <p:cNvPr id="5" name="Text Placeholder 4">
            <a:extLst>
              <a:ext uri="{FF2B5EF4-FFF2-40B4-BE49-F238E27FC236}">
                <a16:creationId xmlns:a16="http://schemas.microsoft.com/office/drawing/2014/main" id="{D6BC4DA4-B10C-2F4A-DE83-F084A8DCD51F}"/>
              </a:ext>
            </a:extLst>
          </p:cNvPr>
          <p:cNvSpPr>
            <a:spLocks noGrp="1"/>
          </p:cNvSpPr>
          <p:nvPr>
            <p:ph type="body" sz="quarter" idx="13"/>
          </p:nvPr>
        </p:nvSpPr>
        <p:spPr/>
        <p:txBody>
          <a:bodyPr/>
          <a:lstStyle/>
          <a:p>
            <a:pPr marL="0" marR="0" lvl="0" indent="0" algn="just" defTabSz="685800" rtl="0" eaLnBrk="1" fontAlgn="auto" latinLnBrk="0" hangingPunct="1">
              <a:lnSpc>
                <a:spcPct val="110000"/>
              </a:lnSpc>
              <a:spcBef>
                <a:spcPts val="0"/>
              </a:spcBef>
              <a:spcAft>
                <a:spcPts val="0"/>
              </a:spcAft>
              <a:buClrTx/>
              <a:buSzTx/>
              <a:buFont typeface="Arial" panose="020B0604020202020204" pitchFamily="34" charset="0"/>
              <a:buNone/>
              <a:tabLst/>
              <a:defRPr/>
            </a:pPr>
            <a:r>
              <a:rPr lang="en-GB" sz="1400" b="1"/>
              <a:t>9</a:t>
            </a:r>
            <a:r>
              <a:rPr kumimoji="0" lang="en-GB" sz="1400" b="1"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 Appendices</a:t>
            </a:r>
          </a:p>
          <a:p>
            <a:endParaRPr lang="en-FR"/>
          </a:p>
        </p:txBody>
      </p:sp>
      <p:pic>
        <p:nvPicPr>
          <p:cNvPr id="6" name="Picture 5" descr="A graph of a graph&#10;&#10;Description automatically generated">
            <a:extLst>
              <a:ext uri="{FF2B5EF4-FFF2-40B4-BE49-F238E27FC236}">
                <a16:creationId xmlns:a16="http://schemas.microsoft.com/office/drawing/2014/main" id="{CDC9B3E1-B30D-7C61-00EC-47DC89A2A4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998" y="1080000"/>
            <a:ext cx="5400001" cy="3600000"/>
          </a:xfrm>
          <a:prstGeom prst="rect">
            <a:avLst/>
          </a:prstGeom>
        </p:spPr>
      </p:pic>
      <p:pic>
        <p:nvPicPr>
          <p:cNvPr id="8" name="Picture 7" descr="A graph of different colors and lines&#10;&#10;Description automatically generated with medium confidence">
            <a:extLst>
              <a:ext uri="{FF2B5EF4-FFF2-40B4-BE49-F238E27FC236}">
                <a16:creationId xmlns:a16="http://schemas.microsoft.com/office/drawing/2014/main" id="{C927FBEC-AA0C-7D27-DCEE-84DAAA555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99" y="5092068"/>
            <a:ext cx="5400001" cy="3600000"/>
          </a:xfrm>
          <a:prstGeom prst="rect">
            <a:avLst/>
          </a:prstGeom>
        </p:spPr>
      </p:pic>
      <p:sp>
        <p:nvSpPr>
          <p:cNvPr id="7" name="TextBox 6">
            <a:extLst>
              <a:ext uri="{FF2B5EF4-FFF2-40B4-BE49-F238E27FC236}">
                <a16:creationId xmlns:a16="http://schemas.microsoft.com/office/drawing/2014/main" id="{15519645-C2A3-5B05-BEED-4963D7DA15A3}"/>
              </a:ext>
            </a:extLst>
          </p:cNvPr>
          <p:cNvSpPr txBox="1"/>
          <p:nvPr/>
        </p:nvSpPr>
        <p:spPr>
          <a:xfrm>
            <a:off x="2023515" y="4680000"/>
            <a:ext cx="2810968"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Appendix 7</a:t>
            </a:r>
            <a:r>
              <a:rPr lang="en-GB" sz="1000" b="1">
                <a:solidFill>
                  <a:srgbClr val="002245"/>
                </a:solidFill>
                <a:latin typeface="Calibri" panose="020F0502020204030204" pitchFamily="34" charset="0"/>
                <a:cs typeface="Calibri" panose="020F0502020204030204" pitchFamily="34" charset="0"/>
              </a:rPr>
              <a:t>.</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F1 Confidence curve for Layer 2</a:t>
            </a:r>
          </a:p>
        </p:txBody>
      </p:sp>
      <p:sp>
        <p:nvSpPr>
          <p:cNvPr id="9" name="TextBox 8">
            <a:extLst>
              <a:ext uri="{FF2B5EF4-FFF2-40B4-BE49-F238E27FC236}">
                <a16:creationId xmlns:a16="http://schemas.microsoft.com/office/drawing/2014/main" id="{B0B3333D-0D08-D99B-F14B-25375535B911}"/>
              </a:ext>
            </a:extLst>
          </p:cNvPr>
          <p:cNvSpPr txBox="1"/>
          <p:nvPr/>
        </p:nvSpPr>
        <p:spPr>
          <a:xfrm>
            <a:off x="2032495" y="8687057"/>
            <a:ext cx="2810968"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Appendix 8</a:t>
            </a:r>
            <a:r>
              <a:rPr lang="en-GB" sz="1000" b="1">
                <a:solidFill>
                  <a:srgbClr val="002245"/>
                </a:solidFill>
                <a:latin typeface="Calibri" panose="020F0502020204030204" pitchFamily="34" charset="0"/>
                <a:cs typeface="Calibri" panose="020F0502020204030204" pitchFamily="34" charset="0"/>
              </a:rPr>
              <a:t>.</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F1 Confidence curve for Layer 3</a:t>
            </a:r>
          </a:p>
        </p:txBody>
      </p:sp>
      <p:sp>
        <p:nvSpPr>
          <p:cNvPr id="10" name="Footer Placeholder 2">
            <a:extLst>
              <a:ext uri="{FF2B5EF4-FFF2-40B4-BE49-F238E27FC236}">
                <a16:creationId xmlns:a16="http://schemas.microsoft.com/office/drawing/2014/main" id="{216F9438-1625-8080-D47E-F858E6E4F4AD}"/>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spTree>
    <p:extLst>
      <p:ext uri="{BB962C8B-B14F-4D97-AF65-F5344CB8AC3E}">
        <p14:creationId xmlns:p14="http://schemas.microsoft.com/office/powerpoint/2010/main" val="3984490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F70717-3521-21EC-86BE-B7C2D2F552DD}"/>
              </a:ext>
            </a:extLst>
          </p:cNvPr>
          <p:cNvSpPr>
            <a:spLocks noGrp="1"/>
          </p:cNvSpPr>
          <p:nvPr>
            <p:ph type="dt" sz="half" idx="10"/>
          </p:nvPr>
        </p:nvSpPr>
        <p:spPr/>
        <p:txBody>
          <a:bodyPr/>
          <a:lstStyle/>
          <a:p>
            <a:fld id="{CC2750E2-3F9B-AF48-A1D2-9F43F8B3311C}" type="datetime1">
              <a:rPr lang="fr-FR" smtClean="0"/>
              <a:t>22/06/2024</a:t>
            </a:fld>
            <a:endParaRPr lang="fr-FR"/>
          </a:p>
        </p:txBody>
      </p:sp>
      <p:sp>
        <p:nvSpPr>
          <p:cNvPr id="4" name="Slide Number Placeholder 3">
            <a:extLst>
              <a:ext uri="{FF2B5EF4-FFF2-40B4-BE49-F238E27FC236}">
                <a16:creationId xmlns:a16="http://schemas.microsoft.com/office/drawing/2014/main" id="{E24F20C8-F572-E9E4-DCA4-AA9A245A2F2C}"/>
              </a:ext>
            </a:extLst>
          </p:cNvPr>
          <p:cNvSpPr>
            <a:spLocks noGrp="1"/>
          </p:cNvSpPr>
          <p:nvPr>
            <p:ph type="sldNum" sz="quarter" idx="12"/>
          </p:nvPr>
        </p:nvSpPr>
        <p:spPr/>
        <p:txBody>
          <a:bodyPr/>
          <a:lstStyle/>
          <a:p>
            <a:fld id="{27C6CCC6-2BE5-4E42-96A4-D1E8E81A3D8E}" type="slidenum">
              <a:rPr lang="fr-FR" smtClean="0"/>
              <a:t>22</a:t>
            </a:fld>
            <a:endParaRPr lang="fr-FR"/>
          </a:p>
        </p:txBody>
      </p:sp>
      <p:sp>
        <p:nvSpPr>
          <p:cNvPr id="5" name="Text Placeholder 4">
            <a:extLst>
              <a:ext uri="{FF2B5EF4-FFF2-40B4-BE49-F238E27FC236}">
                <a16:creationId xmlns:a16="http://schemas.microsoft.com/office/drawing/2014/main" id="{D6BC4DA4-B10C-2F4A-DE83-F084A8DCD51F}"/>
              </a:ext>
            </a:extLst>
          </p:cNvPr>
          <p:cNvSpPr>
            <a:spLocks noGrp="1"/>
          </p:cNvSpPr>
          <p:nvPr>
            <p:ph type="body" sz="quarter" idx="13"/>
          </p:nvPr>
        </p:nvSpPr>
        <p:spPr/>
        <p:txBody>
          <a:bodyPr/>
          <a:lstStyle/>
          <a:p>
            <a:pPr marL="0" marR="0" lvl="0" indent="0" algn="just" defTabSz="685800" rtl="0" eaLnBrk="1" fontAlgn="auto" latinLnBrk="0" hangingPunct="1">
              <a:lnSpc>
                <a:spcPct val="110000"/>
              </a:lnSpc>
              <a:spcBef>
                <a:spcPts val="0"/>
              </a:spcBef>
              <a:spcAft>
                <a:spcPts val="0"/>
              </a:spcAft>
              <a:buClrTx/>
              <a:buSzTx/>
              <a:buFont typeface="Arial" panose="020B0604020202020204" pitchFamily="34" charset="0"/>
              <a:buNone/>
              <a:tabLst/>
              <a:defRPr/>
            </a:pPr>
            <a:r>
              <a:rPr lang="en-GB" sz="1400" b="1"/>
              <a:t>9</a:t>
            </a:r>
            <a:r>
              <a:rPr kumimoji="0" lang="en-GB" sz="1400" b="1"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 Appendices</a:t>
            </a:r>
          </a:p>
          <a:p>
            <a:endParaRPr lang="en-FR"/>
          </a:p>
        </p:txBody>
      </p:sp>
      <p:sp>
        <p:nvSpPr>
          <p:cNvPr id="7" name="TextBox 6">
            <a:extLst>
              <a:ext uri="{FF2B5EF4-FFF2-40B4-BE49-F238E27FC236}">
                <a16:creationId xmlns:a16="http://schemas.microsoft.com/office/drawing/2014/main" id="{15519645-C2A3-5B05-BEED-4963D7DA15A3}"/>
              </a:ext>
            </a:extLst>
          </p:cNvPr>
          <p:cNvSpPr txBox="1"/>
          <p:nvPr/>
        </p:nvSpPr>
        <p:spPr>
          <a:xfrm>
            <a:off x="1910916" y="4680000"/>
            <a:ext cx="3036165" cy="246221"/>
          </a:xfrm>
          <a:prstGeom prst="rect">
            <a:avLst/>
          </a:prstGeom>
          <a:noFill/>
        </p:spPr>
        <p:txBody>
          <a:bodyPr wrap="square" rtlCol="0">
            <a:spAutoFit/>
          </a:bodyPr>
          <a:lstStyle/>
          <a:p>
            <a:pPr algn="ctr"/>
            <a:r>
              <a:rPr lang="en-GB" sz="1000" b="1">
                <a:solidFill>
                  <a:srgbClr val="002245"/>
                </a:solidFill>
                <a:latin typeface="Calibri" panose="020F0502020204030204" pitchFamily="34" charset="0"/>
                <a:cs typeface="Calibri" panose="020F0502020204030204" pitchFamily="34" charset="0"/>
              </a:rPr>
              <a:t>Appendix 9. </a:t>
            </a:r>
            <a:r>
              <a:rPr lang="en-GB" sz="1000">
                <a:solidFill>
                  <a:srgbClr val="002245"/>
                </a:solidFill>
                <a:latin typeface="Calibri" panose="020F0502020204030204" pitchFamily="34" charset="0"/>
                <a:cs typeface="Calibri" panose="020F0502020204030204" pitchFamily="34" charset="0"/>
              </a:rPr>
              <a:t>Precision – Confidence curve of Layer 2</a:t>
            </a:r>
          </a:p>
        </p:txBody>
      </p:sp>
      <p:sp>
        <p:nvSpPr>
          <p:cNvPr id="9" name="TextBox 8">
            <a:extLst>
              <a:ext uri="{FF2B5EF4-FFF2-40B4-BE49-F238E27FC236}">
                <a16:creationId xmlns:a16="http://schemas.microsoft.com/office/drawing/2014/main" id="{B0B3333D-0D08-D99B-F14B-25375535B911}"/>
              </a:ext>
            </a:extLst>
          </p:cNvPr>
          <p:cNvSpPr txBox="1"/>
          <p:nvPr/>
        </p:nvSpPr>
        <p:spPr>
          <a:xfrm>
            <a:off x="1651247" y="8692068"/>
            <a:ext cx="3555505" cy="246221"/>
          </a:xfrm>
          <a:prstGeom prst="rect">
            <a:avLst/>
          </a:prstGeom>
          <a:noFill/>
        </p:spPr>
        <p:txBody>
          <a:bodyPr wrap="square" rtlCol="0">
            <a:spAutoFit/>
          </a:bodyPr>
          <a:lstStyle/>
          <a:p>
            <a:pPr algn="ctr"/>
            <a:r>
              <a:rPr lang="en-GB" sz="1000" b="1">
                <a:solidFill>
                  <a:srgbClr val="002245"/>
                </a:solidFill>
                <a:latin typeface="Calibri" panose="020F0502020204030204" pitchFamily="34" charset="0"/>
                <a:cs typeface="Calibri" panose="020F0502020204030204" pitchFamily="34" charset="0"/>
              </a:rPr>
              <a:t>Appendix 10. </a:t>
            </a:r>
            <a:r>
              <a:rPr lang="en-GB" sz="1000">
                <a:solidFill>
                  <a:srgbClr val="002245"/>
                </a:solidFill>
                <a:latin typeface="Calibri" panose="020F0502020204030204" pitchFamily="34" charset="0"/>
                <a:cs typeface="Calibri" panose="020F0502020204030204" pitchFamily="34" charset="0"/>
              </a:rPr>
              <a:t>Recall – Confidence curve of Layer 2</a:t>
            </a:r>
          </a:p>
        </p:txBody>
      </p:sp>
      <p:sp>
        <p:nvSpPr>
          <p:cNvPr id="10" name="Footer Placeholder 2">
            <a:extLst>
              <a:ext uri="{FF2B5EF4-FFF2-40B4-BE49-F238E27FC236}">
                <a16:creationId xmlns:a16="http://schemas.microsoft.com/office/drawing/2014/main" id="{216F9438-1625-8080-D47E-F858E6E4F4AD}"/>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pic>
        <p:nvPicPr>
          <p:cNvPr id="15" name="Imagen 14">
            <a:extLst>
              <a:ext uri="{FF2B5EF4-FFF2-40B4-BE49-F238E27FC236}">
                <a16:creationId xmlns:a16="http://schemas.microsoft.com/office/drawing/2014/main" id="{34ADCDAC-D27D-9A39-92EB-DF69B2189B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998" y="5092067"/>
            <a:ext cx="5400001" cy="3600001"/>
          </a:xfrm>
          <a:prstGeom prst="rect">
            <a:avLst/>
          </a:prstGeom>
        </p:spPr>
      </p:pic>
      <p:pic>
        <p:nvPicPr>
          <p:cNvPr id="18" name="Imagen 17">
            <a:extLst>
              <a:ext uri="{FF2B5EF4-FFF2-40B4-BE49-F238E27FC236}">
                <a16:creationId xmlns:a16="http://schemas.microsoft.com/office/drawing/2014/main" id="{6D27956F-14D9-5E0B-4E4E-708B04F7F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97" y="1136787"/>
            <a:ext cx="5314819" cy="3543212"/>
          </a:xfrm>
          <a:prstGeom prst="rect">
            <a:avLst/>
          </a:prstGeom>
        </p:spPr>
      </p:pic>
    </p:spTree>
    <p:extLst>
      <p:ext uri="{BB962C8B-B14F-4D97-AF65-F5344CB8AC3E}">
        <p14:creationId xmlns:p14="http://schemas.microsoft.com/office/powerpoint/2010/main" val="462733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86F737-EB64-5706-3F90-A3AFFCEF481D}"/>
              </a:ext>
            </a:extLst>
          </p:cNvPr>
          <p:cNvSpPr>
            <a:spLocks noGrp="1"/>
          </p:cNvSpPr>
          <p:nvPr>
            <p:ph type="dt" sz="half" idx="10"/>
          </p:nvPr>
        </p:nvSpPr>
        <p:spPr/>
        <p:txBody>
          <a:bodyPr/>
          <a:lstStyle/>
          <a:p>
            <a:fld id="{CC2750E2-3F9B-AF48-A1D2-9F43F8B3311C}" type="datetime1">
              <a:rPr lang="fr-FR" smtClean="0"/>
              <a:t>22/06/2024</a:t>
            </a:fld>
            <a:endParaRPr lang="fr-FR"/>
          </a:p>
        </p:txBody>
      </p:sp>
      <p:sp>
        <p:nvSpPr>
          <p:cNvPr id="4" name="Slide Number Placeholder 3">
            <a:extLst>
              <a:ext uri="{FF2B5EF4-FFF2-40B4-BE49-F238E27FC236}">
                <a16:creationId xmlns:a16="http://schemas.microsoft.com/office/drawing/2014/main" id="{E8A0EDB7-0273-CDA3-DED7-BCA11018C85D}"/>
              </a:ext>
            </a:extLst>
          </p:cNvPr>
          <p:cNvSpPr>
            <a:spLocks noGrp="1"/>
          </p:cNvSpPr>
          <p:nvPr>
            <p:ph type="sldNum" sz="quarter" idx="12"/>
          </p:nvPr>
        </p:nvSpPr>
        <p:spPr/>
        <p:txBody>
          <a:bodyPr/>
          <a:lstStyle/>
          <a:p>
            <a:fld id="{27C6CCC6-2BE5-4E42-96A4-D1E8E81A3D8E}" type="slidenum">
              <a:rPr lang="fr-FR" smtClean="0"/>
              <a:t>23</a:t>
            </a:fld>
            <a:endParaRPr lang="fr-FR"/>
          </a:p>
        </p:txBody>
      </p:sp>
      <p:sp>
        <p:nvSpPr>
          <p:cNvPr id="5" name="Text Placeholder 4">
            <a:extLst>
              <a:ext uri="{FF2B5EF4-FFF2-40B4-BE49-F238E27FC236}">
                <a16:creationId xmlns:a16="http://schemas.microsoft.com/office/drawing/2014/main" id="{E27FF24D-B1F0-23A5-2373-64F8DB5A0E41}"/>
              </a:ext>
            </a:extLst>
          </p:cNvPr>
          <p:cNvSpPr>
            <a:spLocks noGrp="1"/>
          </p:cNvSpPr>
          <p:nvPr>
            <p:ph type="body" sz="quarter" idx="13"/>
          </p:nvPr>
        </p:nvSpPr>
        <p:spPr/>
        <p:txBody>
          <a:bodyPr/>
          <a:lstStyle/>
          <a:p>
            <a:pPr marL="0" marR="0" lvl="0" indent="0" algn="just" defTabSz="685800" rtl="0" eaLnBrk="1" fontAlgn="auto" latinLnBrk="0" hangingPunct="1">
              <a:lnSpc>
                <a:spcPct val="110000"/>
              </a:lnSpc>
              <a:spcBef>
                <a:spcPts val="0"/>
              </a:spcBef>
              <a:spcAft>
                <a:spcPts val="0"/>
              </a:spcAft>
              <a:buClrTx/>
              <a:buSzTx/>
              <a:buFont typeface="Arial" panose="020B0604020202020204" pitchFamily="34" charset="0"/>
              <a:buNone/>
              <a:tabLst/>
              <a:defRPr/>
            </a:pPr>
            <a:r>
              <a:rPr lang="en-GB" sz="1400" b="1"/>
              <a:t>9</a:t>
            </a:r>
            <a:r>
              <a:rPr kumimoji="0" lang="en-GB" sz="1400" b="1"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 Appendices</a:t>
            </a:r>
          </a:p>
          <a:p>
            <a:endParaRPr lang="en-FR"/>
          </a:p>
        </p:txBody>
      </p:sp>
      <p:pic>
        <p:nvPicPr>
          <p:cNvPr id="6" name="Picture 5" descr="A blue squares with white text&#10;&#10;Description automatically generated">
            <a:extLst>
              <a:ext uri="{FF2B5EF4-FFF2-40B4-BE49-F238E27FC236}">
                <a16:creationId xmlns:a16="http://schemas.microsoft.com/office/drawing/2014/main" id="{3DF1B2F6-F907-3C0A-7586-C8D6914BC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998" y="1080000"/>
            <a:ext cx="4800000" cy="3600000"/>
          </a:xfrm>
          <a:prstGeom prst="rect">
            <a:avLst/>
          </a:prstGeom>
        </p:spPr>
      </p:pic>
      <p:pic>
        <p:nvPicPr>
          <p:cNvPr id="8" name="Picture 7" descr="A screenshot of a graph&#10;&#10;Description automatically generated">
            <a:extLst>
              <a:ext uri="{FF2B5EF4-FFF2-40B4-BE49-F238E27FC236}">
                <a16:creationId xmlns:a16="http://schemas.microsoft.com/office/drawing/2014/main" id="{473B4CCE-9713-937F-885C-0F439A741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998" y="5092068"/>
            <a:ext cx="4800001" cy="3600000"/>
          </a:xfrm>
          <a:prstGeom prst="rect">
            <a:avLst/>
          </a:prstGeom>
        </p:spPr>
      </p:pic>
      <p:sp>
        <p:nvSpPr>
          <p:cNvPr id="7" name="TextBox 6">
            <a:extLst>
              <a:ext uri="{FF2B5EF4-FFF2-40B4-BE49-F238E27FC236}">
                <a16:creationId xmlns:a16="http://schemas.microsoft.com/office/drawing/2014/main" id="{F3AC3DE6-095F-E726-0AAF-DD8C61D7060F}"/>
              </a:ext>
            </a:extLst>
          </p:cNvPr>
          <p:cNvSpPr txBox="1"/>
          <p:nvPr/>
        </p:nvSpPr>
        <p:spPr>
          <a:xfrm>
            <a:off x="1854131" y="4680000"/>
            <a:ext cx="3149734"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Appendix </a:t>
            </a:r>
            <a:r>
              <a:rPr lang="es-ES" sz="1000" b="1">
                <a:solidFill>
                  <a:srgbClr val="002245"/>
                </a:solidFill>
                <a:latin typeface="Calibri" panose="020F0502020204030204" pitchFamily="34" charset="0"/>
                <a:cs typeface="Calibri" panose="020F0502020204030204" pitchFamily="34" charset="0"/>
              </a:rPr>
              <a:t>11</a:t>
            </a:r>
            <a:r>
              <a:rPr lang="en-GB" sz="1000" b="1">
                <a:solidFill>
                  <a:srgbClr val="002245"/>
                </a:solidFill>
                <a:latin typeface="Calibri" panose="020F0502020204030204" pitchFamily="34" charset="0"/>
                <a:cs typeface="Calibri" panose="020F0502020204030204" pitchFamily="34" charset="0"/>
              </a:rPr>
              <a:t>.</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Normalised confusion matrix of Layer 1_1</a:t>
            </a:r>
          </a:p>
        </p:txBody>
      </p:sp>
      <p:sp>
        <p:nvSpPr>
          <p:cNvPr id="9" name="TextBox 8">
            <a:extLst>
              <a:ext uri="{FF2B5EF4-FFF2-40B4-BE49-F238E27FC236}">
                <a16:creationId xmlns:a16="http://schemas.microsoft.com/office/drawing/2014/main" id="{F30554EF-1D59-554E-675B-BBB549BDA919}"/>
              </a:ext>
            </a:extLst>
          </p:cNvPr>
          <p:cNvSpPr txBox="1"/>
          <p:nvPr/>
        </p:nvSpPr>
        <p:spPr>
          <a:xfrm>
            <a:off x="1854131" y="8687057"/>
            <a:ext cx="3403801"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Appendix 1</a:t>
            </a:r>
            <a:r>
              <a:rPr lang="es-ES" sz="1000" b="1">
                <a:solidFill>
                  <a:srgbClr val="002245"/>
                </a:solidFill>
                <a:latin typeface="Calibri" panose="020F0502020204030204" pitchFamily="34" charset="0"/>
                <a:cs typeface="Calibri" panose="020F0502020204030204" pitchFamily="34" charset="0"/>
              </a:rPr>
              <a:t>2</a:t>
            </a:r>
            <a:r>
              <a:rPr lang="en-GB" sz="1000" b="1">
                <a:solidFill>
                  <a:srgbClr val="002245"/>
                </a:solidFill>
                <a:latin typeface="Calibri" panose="020F0502020204030204" pitchFamily="34" charset="0"/>
                <a:cs typeface="Calibri" panose="020F0502020204030204" pitchFamily="34" charset="0"/>
              </a:rPr>
              <a:t>.</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Normalised confusion matrix of Layer 1_2</a:t>
            </a:r>
          </a:p>
        </p:txBody>
      </p:sp>
      <p:sp>
        <p:nvSpPr>
          <p:cNvPr id="10" name="Footer Placeholder 2">
            <a:extLst>
              <a:ext uri="{FF2B5EF4-FFF2-40B4-BE49-F238E27FC236}">
                <a16:creationId xmlns:a16="http://schemas.microsoft.com/office/drawing/2014/main" id="{B9A10B46-9E0B-0205-A970-B6FD1CB1D12D}"/>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spTree>
    <p:extLst>
      <p:ext uri="{BB962C8B-B14F-4D97-AF65-F5344CB8AC3E}">
        <p14:creationId xmlns:p14="http://schemas.microsoft.com/office/powerpoint/2010/main" val="3124990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F9075F-B158-319A-3892-6161807289BE}"/>
              </a:ext>
            </a:extLst>
          </p:cNvPr>
          <p:cNvSpPr>
            <a:spLocks noGrp="1"/>
          </p:cNvSpPr>
          <p:nvPr>
            <p:ph type="dt" sz="half" idx="10"/>
          </p:nvPr>
        </p:nvSpPr>
        <p:spPr/>
        <p:txBody>
          <a:bodyPr/>
          <a:lstStyle/>
          <a:p>
            <a:fld id="{CC2750E2-3F9B-AF48-A1D2-9F43F8B3311C}" type="datetime1">
              <a:rPr lang="fr-FR" smtClean="0"/>
              <a:t>22/06/2024</a:t>
            </a:fld>
            <a:endParaRPr lang="fr-FR"/>
          </a:p>
        </p:txBody>
      </p:sp>
      <p:sp>
        <p:nvSpPr>
          <p:cNvPr id="4" name="Slide Number Placeholder 3">
            <a:extLst>
              <a:ext uri="{FF2B5EF4-FFF2-40B4-BE49-F238E27FC236}">
                <a16:creationId xmlns:a16="http://schemas.microsoft.com/office/drawing/2014/main" id="{DA1627BF-8B8E-A7EA-03B7-83B37DA5D1F9}"/>
              </a:ext>
            </a:extLst>
          </p:cNvPr>
          <p:cNvSpPr>
            <a:spLocks noGrp="1"/>
          </p:cNvSpPr>
          <p:nvPr>
            <p:ph type="sldNum" sz="quarter" idx="12"/>
          </p:nvPr>
        </p:nvSpPr>
        <p:spPr/>
        <p:txBody>
          <a:bodyPr/>
          <a:lstStyle/>
          <a:p>
            <a:fld id="{27C6CCC6-2BE5-4E42-96A4-D1E8E81A3D8E}" type="slidenum">
              <a:rPr lang="fr-FR" smtClean="0"/>
              <a:t>24</a:t>
            </a:fld>
            <a:endParaRPr lang="fr-FR"/>
          </a:p>
        </p:txBody>
      </p:sp>
      <p:sp>
        <p:nvSpPr>
          <p:cNvPr id="5" name="Text Placeholder 4">
            <a:extLst>
              <a:ext uri="{FF2B5EF4-FFF2-40B4-BE49-F238E27FC236}">
                <a16:creationId xmlns:a16="http://schemas.microsoft.com/office/drawing/2014/main" id="{FE79ECED-63BF-8574-1092-7B44602B868A}"/>
              </a:ext>
            </a:extLst>
          </p:cNvPr>
          <p:cNvSpPr>
            <a:spLocks noGrp="1"/>
          </p:cNvSpPr>
          <p:nvPr>
            <p:ph type="body" sz="quarter" idx="13"/>
          </p:nvPr>
        </p:nvSpPr>
        <p:spPr/>
        <p:txBody>
          <a:bodyPr/>
          <a:lstStyle/>
          <a:p>
            <a:pPr marL="0" marR="0" lvl="0" indent="0" algn="just" defTabSz="685800" rtl="0" eaLnBrk="1" fontAlgn="auto" latinLnBrk="0" hangingPunct="1">
              <a:lnSpc>
                <a:spcPct val="110000"/>
              </a:lnSpc>
              <a:spcBef>
                <a:spcPts val="0"/>
              </a:spcBef>
              <a:spcAft>
                <a:spcPts val="0"/>
              </a:spcAft>
              <a:buClrTx/>
              <a:buSzTx/>
              <a:buFont typeface="Arial" panose="020B0604020202020204" pitchFamily="34" charset="0"/>
              <a:buNone/>
              <a:tabLst/>
              <a:defRPr/>
            </a:pPr>
            <a:r>
              <a:rPr lang="en-GB" sz="1400" b="1"/>
              <a:t>9</a:t>
            </a:r>
            <a:r>
              <a:rPr kumimoji="0" lang="en-GB" sz="1400" b="1" i="0" u="none" strike="noStrike" kern="1200" cap="none" spc="0" normalizeH="0" baseline="0" noProof="0">
                <a:ln>
                  <a:noFill/>
                </a:ln>
                <a:solidFill>
                  <a:srgbClr val="002245"/>
                </a:solidFill>
                <a:effectLst/>
                <a:uLnTx/>
                <a:uFillTx/>
                <a:latin typeface="Calibri" panose="020F0502020204030204" pitchFamily="34" charset="0"/>
                <a:ea typeface="+mn-ea"/>
                <a:cs typeface="Calibri" panose="020F0502020204030204" pitchFamily="34" charset="0"/>
              </a:rPr>
              <a:t>. Appendices</a:t>
            </a:r>
          </a:p>
          <a:p>
            <a:endParaRPr lang="en-FR"/>
          </a:p>
        </p:txBody>
      </p:sp>
      <p:pic>
        <p:nvPicPr>
          <p:cNvPr id="6" name="Picture 5" descr="A blue squares with white text&#10;&#10;Description automatically generated">
            <a:extLst>
              <a:ext uri="{FF2B5EF4-FFF2-40B4-BE49-F238E27FC236}">
                <a16:creationId xmlns:a16="http://schemas.microsoft.com/office/drawing/2014/main" id="{79241550-43C5-5A5D-778B-18FB8AC03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000" y="1080000"/>
            <a:ext cx="4800000" cy="3600000"/>
          </a:xfrm>
          <a:prstGeom prst="rect">
            <a:avLst/>
          </a:prstGeom>
        </p:spPr>
      </p:pic>
      <p:pic>
        <p:nvPicPr>
          <p:cNvPr id="8" name="Picture 7" descr="A screenshot of a graph&#10;&#10;Description automatically generated">
            <a:extLst>
              <a:ext uri="{FF2B5EF4-FFF2-40B4-BE49-F238E27FC236}">
                <a16:creationId xmlns:a16="http://schemas.microsoft.com/office/drawing/2014/main" id="{CF0CFF55-D36A-3D38-9DD6-9EE106E1E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000" y="5092068"/>
            <a:ext cx="4800000" cy="3600000"/>
          </a:xfrm>
          <a:prstGeom prst="rect">
            <a:avLst/>
          </a:prstGeom>
        </p:spPr>
      </p:pic>
      <p:sp>
        <p:nvSpPr>
          <p:cNvPr id="7" name="TextBox 6">
            <a:extLst>
              <a:ext uri="{FF2B5EF4-FFF2-40B4-BE49-F238E27FC236}">
                <a16:creationId xmlns:a16="http://schemas.microsoft.com/office/drawing/2014/main" id="{21E7B619-39E3-6DB2-E23E-CA3673FD8E0B}"/>
              </a:ext>
            </a:extLst>
          </p:cNvPr>
          <p:cNvSpPr txBox="1"/>
          <p:nvPr/>
        </p:nvSpPr>
        <p:spPr>
          <a:xfrm>
            <a:off x="1854131" y="4680000"/>
            <a:ext cx="3149734"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Appendix 1</a:t>
            </a:r>
            <a:r>
              <a:rPr lang="es-ES" sz="1000" b="1">
                <a:solidFill>
                  <a:srgbClr val="002245"/>
                </a:solidFill>
                <a:latin typeface="Calibri" panose="020F0502020204030204" pitchFamily="34" charset="0"/>
                <a:cs typeface="Calibri" panose="020F0502020204030204" pitchFamily="34" charset="0"/>
              </a:rPr>
              <a:t>3</a:t>
            </a:r>
            <a:r>
              <a:rPr lang="en-GB" sz="1000" b="1">
                <a:solidFill>
                  <a:srgbClr val="002245"/>
                </a:solidFill>
                <a:latin typeface="Calibri" panose="020F0502020204030204" pitchFamily="34" charset="0"/>
                <a:cs typeface="Calibri" panose="020F0502020204030204" pitchFamily="34" charset="0"/>
              </a:rPr>
              <a:t>.</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Normalised confusion matrix of Layer 2</a:t>
            </a:r>
          </a:p>
        </p:txBody>
      </p:sp>
      <p:sp>
        <p:nvSpPr>
          <p:cNvPr id="9" name="TextBox 8">
            <a:extLst>
              <a:ext uri="{FF2B5EF4-FFF2-40B4-BE49-F238E27FC236}">
                <a16:creationId xmlns:a16="http://schemas.microsoft.com/office/drawing/2014/main" id="{A61BB5F1-7615-CD1D-33CE-17A638B8B576}"/>
              </a:ext>
            </a:extLst>
          </p:cNvPr>
          <p:cNvSpPr txBox="1"/>
          <p:nvPr/>
        </p:nvSpPr>
        <p:spPr>
          <a:xfrm>
            <a:off x="1854131" y="8687057"/>
            <a:ext cx="3403801"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Appendix 1</a:t>
            </a:r>
            <a:r>
              <a:rPr lang="es-ES" sz="1000" b="1">
                <a:solidFill>
                  <a:srgbClr val="002245"/>
                </a:solidFill>
                <a:latin typeface="Calibri" panose="020F0502020204030204" pitchFamily="34" charset="0"/>
                <a:cs typeface="Calibri" panose="020F0502020204030204" pitchFamily="34" charset="0"/>
              </a:rPr>
              <a:t>4</a:t>
            </a:r>
            <a:r>
              <a:rPr lang="en-GB" sz="1000" b="1">
                <a:solidFill>
                  <a:srgbClr val="002245"/>
                </a:solidFill>
                <a:latin typeface="Calibri" panose="020F0502020204030204" pitchFamily="34" charset="0"/>
                <a:cs typeface="Calibri" panose="020F0502020204030204" pitchFamily="34" charset="0"/>
              </a:rPr>
              <a:t>.</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Normalised confusion matrix of Layer 3</a:t>
            </a:r>
          </a:p>
        </p:txBody>
      </p:sp>
      <p:sp>
        <p:nvSpPr>
          <p:cNvPr id="10" name="Footer Placeholder 2">
            <a:extLst>
              <a:ext uri="{FF2B5EF4-FFF2-40B4-BE49-F238E27FC236}">
                <a16:creationId xmlns:a16="http://schemas.microsoft.com/office/drawing/2014/main" id="{B6F556F2-BE3C-4604-78AF-CB49A5D8CE48}"/>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spTree>
    <p:extLst>
      <p:ext uri="{BB962C8B-B14F-4D97-AF65-F5344CB8AC3E}">
        <p14:creationId xmlns:p14="http://schemas.microsoft.com/office/powerpoint/2010/main" val="394544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82788D-07B7-D0EB-5E59-6A52C8EA6B60}"/>
              </a:ext>
            </a:extLst>
          </p:cNvPr>
          <p:cNvSpPr>
            <a:spLocks noGrp="1"/>
          </p:cNvSpPr>
          <p:nvPr>
            <p:ph type="dt" sz="half" idx="10"/>
          </p:nvPr>
        </p:nvSpPr>
        <p:spPr/>
        <p:txBody>
          <a:bodyPr/>
          <a:lstStyle/>
          <a:p>
            <a:fld id="{CC2750E2-3F9B-AF48-A1D2-9F43F8B3311C}" type="datetime1">
              <a:rPr lang="fr-FR" smtClean="0"/>
              <a:t>22/06/2024</a:t>
            </a:fld>
            <a:endParaRPr lang="fr-FR"/>
          </a:p>
        </p:txBody>
      </p:sp>
      <p:sp>
        <p:nvSpPr>
          <p:cNvPr id="3" name="Footer Placeholder 2">
            <a:extLst>
              <a:ext uri="{FF2B5EF4-FFF2-40B4-BE49-F238E27FC236}">
                <a16:creationId xmlns:a16="http://schemas.microsoft.com/office/drawing/2014/main" id="{91CE740A-BDDE-9951-1F37-D0E8222C899D}"/>
              </a:ext>
            </a:extLst>
          </p:cNvPr>
          <p:cNvSpPr>
            <a:spLocks noGrp="1"/>
          </p:cNvSpPr>
          <p:nvPr>
            <p:ph type="ftr" sz="quarter" idx="11"/>
          </p:nvPr>
        </p:nvSpPr>
        <p:spPr/>
        <p:txBody>
          <a:bodyPr/>
          <a:lstStyle/>
          <a:p>
            <a:r>
              <a:rPr lang="fr-FR"/>
              <a:t>Big Data analysis on road attributes</a:t>
            </a:r>
          </a:p>
        </p:txBody>
      </p:sp>
      <p:sp>
        <p:nvSpPr>
          <p:cNvPr id="4" name="Slide Number Placeholder 3">
            <a:extLst>
              <a:ext uri="{FF2B5EF4-FFF2-40B4-BE49-F238E27FC236}">
                <a16:creationId xmlns:a16="http://schemas.microsoft.com/office/drawing/2014/main" id="{821FC5D1-685D-B6AF-3B33-526A0E817C9F}"/>
              </a:ext>
            </a:extLst>
          </p:cNvPr>
          <p:cNvSpPr>
            <a:spLocks noGrp="1"/>
          </p:cNvSpPr>
          <p:nvPr>
            <p:ph type="sldNum" sz="quarter" idx="12"/>
          </p:nvPr>
        </p:nvSpPr>
        <p:spPr/>
        <p:txBody>
          <a:bodyPr/>
          <a:lstStyle/>
          <a:p>
            <a:fld id="{27C6CCC6-2BE5-4E42-96A4-D1E8E81A3D8E}" type="slidenum">
              <a:rPr lang="fr-FR" smtClean="0"/>
              <a:t>25</a:t>
            </a:fld>
            <a:endParaRPr lang="fr-FR"/>
          </a:p>
        </p:txBody>
      </p:sp>
      <p:sp>
        <p:nvSpPr>
          <p:cNvPr id="5" name="Text Placeholder 4">
            <a:extLst>
              <a:ext uri="{FF2B5EF4-FFF2-40B4-BE49-F238E27FC236}">
                <a16:creationId xmlns:a16="http://schemas.microsoft.com/office/drawing/2014/main" id="{A89484CD-BB82-DC55-CB50-71BD656A99E4}"/>
              </a:ext>
            </a:extLst>
          </p:cNvPr>
          <p:cNvSpPr>
            <a:spLocks noGrp="1"/>
          </p:cNvSpPr>
          <p:nvPr>
            <p:ph type="body" sz="quarter" idx="13"/>
          </p:nvPr>
        </p:nvSpPr>
        <p:spPr/>
        <p:txBody>
          <a:bodyPr>
            <a:normAutofit/>
          </a:bodyPr>
          <a:lstStyle/>
          <a:p>
            <a:r>
              <a:rPr lang="en-US" sz="1400" b="1" dirty="0"/>
              <a:t>Appendices</a:t>
            </a:r>
          </a:p>
        </p:txBody>
      </p:sp>
      <p:graphicFrame>
        <p:nvGraphicFramePr>
          <p:cNvPr id="7" name="Table 6">
            <a:extLst>
              <a:ext uri="{FF2B5EF4-FFF2-40B4-BE49-F238E27FC236}">
                <a16:creationId xmlns:a16="http://schemas.microsoft.com/office/drawing/2014/main" id="{BE166794-E33B-1B29-00CF-6C0566BF57B1}"/>
              </a:ext>
            </a:extLst>
          </p:cNvPr>
          <p:cNvGraphicFramePr>
            <a:graphicFrameLocks noGrp="1"/>
          </p:cNvGraphicFramePr>
          <p:nvPr>
            <p:extLst>
              <p:ext uri="{D42A27DB-BD31-4B8C-83A1-F6EECF244321}">
                <p14:modId xmlns:p14="http://schemas.microsoft.com/office/powerpoint/2010/main" val="978767672"/>
              </p:ext>
            </p:extLst>
          </p:nvPr>
        </p:nvGraphicFramePr>
        <p:xfrm>
          <a:off x="747712" y="1891005"/>
          <a:ext cx="5362575" cy="2560320"/>
        </p:xfrm>
        <a:graphic>
          <a:graphicData uri="http://schemas.openxmlformats.org/drawingml/2006/table">
            <a:tbl>
              <a:tblPr bandRow="1">
                <a:tableStyleId>{5C22544A-7EE6-4342-B048-85BDC9FD1C3A}</a:tableStyleId>
              </a:tblPr>
              <a:tblGrid>
                <a:gridCol w="1343025">
                  <a:extLst>
                    <a:ext uri="{9D8B030D-6E8A-4147-A177-3AD203B41FA5}">
                      <a16:colId xmlns:a16="http://schemas.microsoft.com/office/drawing/2014/main" val="3387117810"/>
                    </a:ext>
                  </a:extLst>
                </a:gridCol>
                <a:gridCol w="819150">
                  <a:extLst>
                    <a:ext uri="{9D8B030D-6E8A-4147-A177-3AD203B41FA5}">
                      <a16:colId xmlns:a16="http://schemas.microsoft.com/office/drawing/2014/main" val="2354402348"/>
                    </a:ext>
                  </a:extLst>
                </a:gridCol>
                <a:gridCol w="819150">
                  <a:extLst>
                    <a:ext uri="{9D8B030D-6E8A-4147-A177-3AD203B41FA5}">
                      <a16:colId xmlns:a16="http://schemas.microsoft.com/office/drawing/2014/main" val="704140311"/>
                    </a:ext>
                  </a:extLst>
                </a:gridCol>
                <a:gridCol w="819150">
                  <a:extLst>
                    <a:ext uri="{9D8B030D-6E8A-4147-A177-3AD203B41FA5}">
                      <a16:colId xmlns:a16="http://schemas.microsoft.com/office/drawing/2014/main" val="4030265747"/>
                    </a:ext>
                  </a:extLst>
                </a:gridCol>
                <a:gridCol w="1562100">
                  <a:extLst>
                    <a:ext uri="{9D8B030D-6E8A-4147-A177-3AD203B41FA5}">
                      <a16:colId xmlns:a16="http://schemas.microsoft.com/office/drawing/2014/main" val="3603956298"/>
                    </a:ext>
                  </a:extLst>
                </a:gridCol>
              </a:tblGrid>
              <a:tr h="180975">
                <a:tc>
                  <a:txBody>
                    <a:bodyPr/>
                    <a:lstStyle/>
                    <a:p>
                      <a:pPr algn="ctr" rtl="0" fontAlgn="base"/>
                      <a:r>
                        <a:rPr lang="en-GB" sz="1200" b="1" i="0" dirty="0">
                          <a:solidFill>
                            <a:schemeClr val="bg1"/>
                          </a:solidFill>
                          <a:effectLst/>
                          <a:latin typeface="Aptos" panose="020B0004020202020204" pitchFamily="34" charset="0"/>
                        </a:rPr>
                        <a:t>Class</a:t>
                      </a:r>
                      <a:r>
                        <a:rPr lang="en-GB" sz="1200" b="0" i="0" dirty="0">
                          <a:solidFill>
                            <a:schemeClr val="bg1"/>
                          </a:solidFill>
                          <a:effectLst/>
                          <a:latin typeface="Aptos" panose="020B0004020202020204" pitchFamily="34" charset="0"/>
                        </a:rPr>
                        <a:t> </a:t>
                      </a:r>
                      <a:endParaRPr lang="en-GB" b="0" i="0" dirty="0">
                        <a:solidFill>
                          <a:schemeClr val="bg1"/>
                        </a:solidFill>
                        <a:effectLst/>
                      </a:endParaRPr>
                    </a:p>
                  </a:txBody>
                  <a:tcPr marL="66675" marR="66675" anchor="ctr">
                    <a:lnL w="12700" cap="flat" cmpd="sng" algn="ctr">
                      <a:solidFill>
                        <a:schemeClr val="tx1">
                          <a:lumMod val="50000"/>
                          <a:lumOff val="50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00CE"/>
                    </a:solidFill>
                  </a:tcPr>
                </a:tc>
                <a:tc>
                  <a:txBody>
                    <a:bodyPr/>
                    <a:lstStyle/>
                    <a:p>
                      <a:pPr algn="ctr" rtl="0" fontAlgn="base"/>
                      <a:r>
                        <a:rPr lang="en-GB" sz="1200" b="1" i="0">
                          <a:solidFill>
                            <a:schemeClr val="bg1"/>
                          </a:solidFill>
                          <a:effectLst/>
                          <a:latin typeface="Aptos" panose="020B0004020202020204" pitchFamily="34" charset="0"/>
                        </a:rPr>
                        <a:t>Iteration 1</a:t>
                      </a:r>
                      <a:r>
                        <a:rPr lang="en-GB" sz="1200" b="0" i="0">
                          <a:solidFill>
                            <a:schemeClr val="bg1"/>
                          </a:solidFill>
                          <a:effectLst/>
                          <a:latin typeface="Aptos" panose="020B0004020202020204" pitchFamily="34" charset="0"/>
                        </a:rPr>
                        <a:t> </a:t>
                      </a:r>
                      <a:endParaRPr lang="en-GB" b="0" i="0">
                        <a:solidFill>
                          <a:schemeClr val="bg1"/>
                        </a:solidFill>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00CE"/>
                    </a:solidFill>
                  </a:tcPr>
                </a:tc>
                <a:tc>
                  <a:txBody>
                    <a:bodyPr/>
                    <a:lstStyle/>
                    <a:p>
                      <a:pPr algn="ctr" rtl="0" fontAlgn="base"/>
                      <a:r>
                        <a:rPr lang="en-GB" sz="1200" b="1" i="0">
                          <a:solidFill>
                            <a:schemeClr val="bg1"/>
                          </a:solidFill>
                          <a:effectLst/>
                          <a:latin typeface="Aptos" panose="020B0004020202020204" pitchFamily="34" charset="0"/>
                        </a:rPr>
                        <a:t>Iteration 2</a:t>
                      </a:r>
                      <a:r>
                        <a:rPr lang="en-GB" sz="1200" b="0" i="0">
                          <a:solidFill>
                            <a:schemeClr val="bg1"/>
                          </a:solidFill>
                          <a:effectLst/>
                          <a:latin typeface="Aptos" panose="020B0004020202020204" pitchFamily="34" charset="0"/>
                        </a:rPr>
                        <a:t> </a:t>
                      </a:r>
                      <a:endParaRPr lang="en-GB" b="0" i="0">
                        <a:solidFill>
                          <a:schemeClr val="bg1"/>
                        </a:solidFill>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00CE"/>
                    </a:solidFill>
                  </a:tcPr>
                </a:tc>
                <a:tc>
                  <a:txBody>
                    <a:bodyPr/>
                    <a:lstStyle/>
                    <a:p>
                      <a:pPr algn="ctr" rtl="0" fontAlgn="base"/>
                      <a:r>
                        <a:rPr lang="en-GB" sz="1200" b="1" i="0">
                          <a:solidFill>
                            <a:schemeClr val="bg1"/>
                          </a:solidFill>
                          <a:effectLst/>
                          <a:latin typeface="Aptos" panose="020B0004020202020204" pitchFamily="34" charset="0"/>
                        </a:rPr>
                        <a:t>Iteration 3</a:t>
                      </a:r>
                      <a:r>
                        <a:rPr lang="en-GB" sz="1200" b="0" i="0">
                          <a:solidFill>
                            <a:schemeClr val="bg1"/>
                          </a:solidFill>
                          <a:effectLst/>
                          <a:latin typeface="Aptos" panose="020B0004020202020204" pitchFamily="34" charset="0"/>
                        </a:rPr>
                        <a:t> </a:t>
                      </a:r>
                      <a:endParaRPr lang="en-GB" b="0" i="0">
                        <a:solidFill>
                          <a:schemeClr val="bg1"/>
                        </a:solidFill>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00CE"/>
                    </a:solidFill>
                  </a:tcPr>
                </a:tc>
                <a:tc>
                  <a:txBody>
                    <a:bodyPr/>
                    <a:lstStyle/>
                    <a:p>
                      <a:pPr algn="ctr" rtl="0" fontAlgn="base"/>
                      <a:r>
                        <a:rPr lang="en-US" sz="1200" b="1" i="0">
                          <a:solidFill>
                            <a:schemeClr val="bg1"/>
                          </a:solidFill>
                          <a:effectLst/>
                          <a:latin typeface="Aptos" panose="020B0004020202020204" pitchFamily="34" charset="0"/>
                        </a:rPr>
                        <a:t>Change in Accuracy Between 2nd &amp; 3rd</a:t>
                      </a:r>
                      <a:r>
                        <a:rPr lang="en-US" sz="1200" b="0" i="0">
                          <a:solidFill>
                            <a:schemeClr val="bg1"/>
                          </a:solidFill>
                          <a:effectLst/>
                          <a:latin typeface="Aptos" panose="020B0004020202020204" pitchFamily="34" charset="0"/>
                        </a:rPr>
                        <a:t> </a:t>
                      </a:r>
                      <a:endParaRPr lang="en-US" b="0" i="0">
                        <a:solidFill>
                          <a:schemeClr val="bg1"/>
                        </a:solidFill>
                        <a:effectLst/>
                      </a:endParaRPr>
                    </a:p>
                  </a:txBody>
                  <a:tcPr marL="66675" marR="66675" anchor="ctr">
                    <a:lnL w="9525" cap="flat" cmpd="sng" algn="ctr">
                      <a:solidFill>
                        <a:schemeClr val="bg1">
                          <a:lumMod val="7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00CE"/>
                    </a:solidFill>
                  </a:tcPr>
                </a:tc>
                <a:extLst>
                  <a:ext uri="{0D108BD9-81ED-4DB2-BD59-A6C34878D82A}">
                    <a16:rowId xmlns:a16="http://schemas.microsoft.com/office/drawing/2014/main" val="865094127"/>
                  </a:ext>
                </a:extLst>
              </a:tr>
              <a:tr h="180975">
                <a:tc>
                  <a:txBody>
                    <a:bodyPr/>
                    <a:lstStyle/>
                    <a:p>
                      <a:pPr algn="ctr" rtl="0" fontAlgn="base"/>
                      <a:r>
                        <a:rPr lang="en-GB" sz="1200" b="0" i="0">
                          <a:effectLst/>
                          <a:latin typeface="Aptos" panose="020B0004020202020204" pitchFamily="34" charset="0"/>
                        </a:rPr>
                        <a:t>Bike lane </a:t>
                      </a:r>
                      <a:endParaRPr lang="en-GB" b="0" i="0">
                        <a:effectLst/>
                      </a:endParaRPr>
                    </a:p>
                  </a:txBody>
                  <a:tcPr marL="66675" marR="66675" anchor="ctr">
                    <a:lnL w="12700" cap="flat" cmpd="sng" algn="ctr">
                      <a:solidFill>
                        <a:schemeClr val="tx1">
                          <a:lumMod val="50000"/>
                          <a:lumOff val="50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0.17 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0.57 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0.70 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+0.13 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4001853"/>
                  </a:ext>
                </a:extLst>
              </a:tr>
              <a:tr h="180975">
                <a:tc>
                  <a:txBody>
                    <a:bodyPr/>
                    <a:lstStyle/>
                    <a:p>
                      <a:pPr algn="ctr" rtl="0" fontAlgn="base"/>
                      <a:r>
                        <a:rPr lang="en-GB" sz="1200" b="0" i="0">
                          <a:effectLst/>
                          <a:latin typeface="Aptos" panose="020B0004020202020204" pitchFamily="34" charset="0"/>
                        </a:rPr>
                        <a:t>Central hatch </a:t>
                      </a:r>
                      <a:endParaRPr lang="en-GB" b="0" i="0">
                        <a:effectLst/>
                      </a:endParaRPr>
                    </a:p>
                  </a:txBody>
                  <a:tcPr marL="66675" marR="66675" anchor="ctr">
                    <a:lnL w="12700" cap="flat" cmpd="sng" algn="ctr">
                      <a:solidFill>
                        <a:schemeClr val="tx1">
                          <a:lumMod val="50000"/>
                          <a:lumOff val="50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0.60 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0.36 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0.56 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+0.20 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2153650"/>
                  </a:ext>
                </a:extLst>
              </a:tr>
              <a:tr h="180975">
                <a:tc>
                  <a:txBody>
                    <a:bodyPr/>
                    <a:lstStyle/>
                    <a:p>
                      <a:pPr algn="ctr" rtl="0" fontAlgn="base"/>
                      <a:r>
                        <a:rPr lang="en-GB" sz="1200" b="0" i="0">
                          <a:effectLst/>
                          <a:latin typeface="Aptos" panose="020B0004020202020204" pitchFamily="34" charset="0"/>
                        </a:rPr>
                        <a:t>Crossing </a:t>
                      </a:r>
                      <a:endParaRPr lang="en-GB" b="0" i="0">
                        <a:effectLst/>
                      </a:endParaRPr>
                    </a:p>
                  </a:txBody>
                  <a:tcPr marL="66675" marR="66675" anchor="ctr">
                    <a:lnL w="12700" cap="flat" cmpd="sng" algn="ctr">
                      <a:solidFill>
                        <a:schemeClr val="tx1">
                          <a:lumMod val="50000"/>
                          <a:lumOff val="50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0.70 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0.54 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0.68 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+0.12 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375536"/>
                  </a:ext>
                </a:extLst>
              </a:tr>
              <a:tr h="180975">
                <a:tc>
                  <a:txBody>
                    <a:bodyPr/>
                    <a:lstStyle/>
                    <a:p>
                      <a:pPr algn="ctr" rtl="0" fontAlgn="base"/>
                      <a:r>
                        <a:rPr lang="en-GB" sz="1200" b="0" i="0">
                          <a:effectLst/>
                          <a:latin typeface="Aptos" panose="020B0004020202020204" pitchFamily="34" charset="0"/>
                        </a:rPr>
                        <a:t>Physical medium </a:t>
                      </a:r>
                      <a:endParaRPr lang="en-GB" b="0" i="0">
                        <a:effectLst/>
                      </a:endParaRPr>
                    </a:p>
                  </a:txBody>
                  <a:tcPr marL="66675" marR="66675" anchor="ctr">
                    <a:lnL w="12700" cap="flat" cmpd="sng" algn="ctr">
                      <a:solidFill>
                        <a:schemeClr val="tx1">
                          <a:lumMod val="50000"/>
                          <a:lumOff val="50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0.62 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0.47 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0.62 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+0.15 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664697"/>
                  </a:ext>
                </a:extLst>
              </a:tr>
              <a:tr h="180975">
                <a:tc>
                  <a:txBody>
                    <a:bodyPr/>
                    <a:lstStyle/>
                    <a:p>
                      <a:pPr algn="ctr" rtl="0" fontAlgn="base"/>
                      <a:r>
                        <a:rPr lang="en-GB" sz="1200" b="0" i="0">
                          <a:effectLst/>
                          <a:latin typeface="Aptos" panose="020B0004020202020204" pitchFamily="34" charset="0"/>
                        </a:rPr>
                        <a:t>Pole </a:t>
                      </a:r>
                      <a:endParaRPr lang="en-GB" b="0" i="0">
                        <a:effectLst/>
                      </a:endParaRPr>
                    </a:p>
                  </a:txBody>
                  <a:tcPr marL="66675" marR="66675" anchor="ctr">
                    <a:lnL w="12700" cap="flat" cmpd="sng" algn="ctr">
                      <a:solidFill>
                        <a:schemeClr val="tx1">
                          <a:lumMod val="50000"/>
                          <a:lumOff val="50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0.42 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0.23 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0.39 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+0.16 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5559392"/>
                  </a:ext>
                </a:extLst>
              </a:tr>
              <a:tr h="180975">
                <a:tc>
                  <a:txBody>
                    <a:bodyPr/>
                    <a:lstStyle/>
                    <a:p>
                      <a:pPr algn="ctr" rtl="0" fontAlgn="base"/>
                      <a:r>
                        <a:rPr lang="en-GB" sz="1200" b="0" i="0">
                          <a:effectLst/>
                          <a:latin typeface="Aptos" panose="020B0004020202020204" pitchFamily="34" charset="0"/>
                        </a:rPr>
                        <a:t>Protected sidewalk </a:t>
                      </a:r>
                      <a:endParaRPr lang="en-GB" b="0" i="0">
                        <a:effectLst/>
                      </a:endParaRPr>
                    </a:p>
                  </a:txBody>
                  <a:tcPr marL="66675" marR="66675" anchor="ctr">
                    <a:lnL w="12700" cap="flat" cmpd="sng" algn="ctr">
                      <a:solidFill>
                        <a:schemeClr val="tx1">
                          <a:lumMod val="50000"/>
                          <a:lumOff val="50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0.61 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0.23 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0.42 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+0.19 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5597750"/>
                  </a:ext>
                </a:extLst>
              </a:tr>
              <a:tr h="180975">
                <a:tc>
                  <a:txBody>
                    <a:bodyPr/>
                    <a:lstStyle/>
                    <a:p>
                      <a:pPr algn="ctr" rtl="0" fontAlgn="base"/>
                      <a:r>
                        <a:rPr lang="en-GB" sz="1200" b="0" i="0">
                          <a:effectLst/>
                          <a:latin typeface="Aptos" panose="020B0004020202020204" pitchFamily="34" charset="0"/>
                        </a:rPr>
                        <a:t>Sidewalk </a:t>
                      </a:r>
                      <a:endParaRPr lang="en-GB" b="0" i="0">
                        <a:effectLst/>
                      </a:endParaRPr>
                    </a:p>
                  </a:txBody>
                  <a:tcPr marL="66675" marR="66675" anchor="ctr">
                    <a:lnL w="12700" cap="flat" cmpd="sng" algn="ctr">
                      <a:solidFill>
                        <a:schemeClr val="tx1">
                          <a:lumMod val="50000"/>
                          <a:lumOff val="50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0.50 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0.30 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a:effectLst/>
                          <a:latin typeface="Aptos" panose="020B0004020202020204" pitchFamily="34" charset="0"/>
                        </a:rPr>
                        <a:t>0.47 </a:t>
                      </a:r>
                      <a:endParaRPr lang="en-GB" b="0" i="0">
                        <a:effectLst/>
                      </a:endParaRPr>
                    </a:p>
                  </a:txBody>
                  <a:tcPr marL="66675" marR="66675"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GB" sz="1200" b="0" i="0" dirty="0">
                          <a:effectLst/>
                          <a:latin typeface="Aptos" panose="020B0004020202020204" pitchFamily="34" charset="0"/>
                        </a:rPr>
                        <a:t>+0.17 </a:t>
                      </a:r>
                      <a:endParaRPr lang="en-GB" b="0" i="0" dirty="0">
                        <a:effectLst/>
                      </a:endParaRPr>
                    </a:p>
                  </a:txBody>
                  <a:tcPr marL="66675" marR="66675" anchor="ctr">
                    <a:lnL w="9525" cap="flat" cmpd="sng" algn="ctr">
                      <a:solidFill>
                        <a:schemeClr val="bg1">
                          <a:lumMod val="7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1153794"/>
                  </a:ext>
                </a:extLst>
              </a:tr>
            </a:tbl>
          </a:graphicData>
        </a:graphic>
      </p:graphicFrame>
      <p:sp>
        <p:nvSpPr>
          <p:cNvPr id="6" name="TextBox 7">
            <a:extLst>
              <a:ext uri="{FF2B5EF4-FFF2-40B4-BE49-F238E27FC236}">
                <a16:creationId xmlns:a16="http://schemas.microsoft.com/office/drawing/2014/main" id="{293652A8-CED0-B66A-CEC3-3F8B748B533F}"/>
              </a:ext>
            </a:extLst>
          </p:cNvPr>
          <p:cNvSpPr txBox="1"/>
          <p:nvPr/>
        </p:nvSpPr>
        <p:spPr>
          <a:xfrm>
            <a:off x="747712" y="4617172"/>
            <a:ext cx="5362575" cy="246221"/>
          </a:xfrm>
          <a:prstGeom prst="rect">
            <a:avLst/>
          </a:prstGeom>
          <a:noFill/>
        </p:spPr>
        <p:txBody>
          <a:bodyPr wrap="square" rtlCol="0">
            <a:spAutoFit/>
          </a:bodyPr>
          <a:lstStyle/>
          <a:p>
            <a:pPr algn="ctr"/>
            <a:r>
              <a:rPr lang="en-GB" sz="1000" b="1">
                <a:solidFill>
                  <a:srgbClr val="002245"/>
                </a:solidFill>
                <a:latin typeface="Calibri" panose="020F0502020204030204" pitchFamily="34" charset="0"/>
                <a:cs typeface="Calibri" panose="020F0502020204030204" pitchFamily="34" charset="0"/>
              </a:rPr>
              <a:t>Appendix 14</a:t>
            </a:r>
            <a:r>
              <a:rPr lang="en-GB" sz="1000">
                <a:solidFill>
                  <a:srgbClr val="002245"/>
                </a:solidFill>
                <a:latin typeface="Calibri" panose="020F0502020204030204" pitchFamily="34" charset="0"/>
                <a:cs typeface="Calibri" panose="020F0502020204030204" pitchFamily="34" charset="0"/>
              </a:rPr>
              <a:t>. True positive proportion of each class for every iteration of model 2</a:t>
            </a:r>
          </a:p>
        </p:txBody>
      </p:sp>
    </p:spTree>
    <p:extLst>
      <p:ext uri="{BB962C8B-B14F-4D97-AF65-F5344CB8AC3E}">
        <p14:creationId xmlns:p14="http://schemas.microsoft.com/office/powerpoint/2010/main" val="1898147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03C72E-D488-0F96-C630-D6C5AC62BBAC}"/>
              </a:ext>
            </a:extLst>
          </p:cNvPr>
          <p:cNvSpPr>
            <a:spLocks noGrp="1"/>
          </p:cNvSpPr>
          <p:nvPr>
            <p:ph type="dt" sz="half" idx="10"/>
          </p:nvPr>
        </p:nvSpPr>
        <p:spPr/>
        <p:txBody>
          <a:bodyPr/>
          <a:lstStyle/>
          <a:p>
            <a:fld id="{CC2750E2-3F9B-AF48-A1D2-9F43F8B3311C}" type="datetime1">
              <a:rPr lang="fr-FR" smtClean="0"/>
              <a:t>22/06/2024</a:t>
            </a:fld>
            <a:endParaRPr lang="fr-FR"/>
          </a:p>
        </p:txBody>
      </p:sp>
      <p:sp>
        <p:nvSpPr>
          <p:cNvPr id="3" name="Footer Placeholder 2">
            <a:extLst>
              <a:ext uri="{FF2B5EF4-FFF2-40B4-BE49-F238E27FC236}">
                <a16:creationId xmlns:a16="http://schemas.microsoft.com/office/drawing/2014/main" id="{84151476-3679-E1E4-5B78-FD415091F5C9}"/>
              </a:ext>
            </a:extLst>
          </p:cNvPr>
          <p:cNvSpPr>
            <a:spLocks noGrp="1"/>
          </p:cNvSpPr>
          <p:nvPr>
            <p:ph type="ftr" sz="quarter" idx="11"/>
          </p:nvPr>
        </p:nvSpPr>
        <p:spPr/>
        <p:txBody>
          <a:bodyPr/>
          <a:lstStyle/>
          <a:p>
            <a:r>
              <a:rPr lang="fr-FR"/>
              <a:t>Big Data analysis on road attributes</a:t>
            </a:r>
          </a:p>
        </p:txBody>
      </p:sp>
      <p:sp>
        <p:nvSpPr>
          <p:cNvPr id="4" name="Slide Number Placeholder 3">
            <a:extLst>
              <a:ext uri="{FF2B5EF4-FFF2-40B4-BE49-F238E27FC236}">
                <a16:creationId xmlns:a16="http://schemas.microsoft.com/office/drawing/2014/main" id="{788E6C74-0BA9-B58D-40AD-F23A43EBD268}"/>
              </a:ext>
            </a:extLst>
          </p:cNvPr>
          <p:cNvSpPr>
            <a:spLocks noGrp="1"/>
          </p:cNvSpPr>
          <p:nvPr>
            <p:ph type="sldNum" sz="quarter" idx="12"/>
          </p:nvPr>
        </p:nvSpPr>
        <p:spPr/>
        <p:txBody>
          <a:bodyPr/>
          <a:lstStyle/>
          <a:p>
            <a:fld id="{27C6CCC6-2BE5-4E42-96A4-D1E8E81A3D8E}" type="slidenum">
              <a:rPr lang="fr-FR" smtClean="0"/>
              <a:t>26</a:t>
            </a:fld>
            <a:endParaRPr lang="fr-FR"/>
          </a:p>
        </p:txBody>
      </p:sp>
      <p:sp>
        <p:nvSpPr>
          <p:cNvPr id="5" name="Text Placeholder 4">
            <a:extLst>
              <a:ext uri="{FF2B5EF4-FFF2-40B4-BE49-F238E27FC236}">
                <a16:creationId xmlns:a16="http://schemas.microsoft.com/office/drawing/2014/main" id="{9D9D37F5-FBF2-6F36-E101-379FE9885C4B}"/>
              </a:ext>
            </a:extLst>
          </p:cNvPr>
          <p:cNvSpPr>
            <a:spLocks noGrp="1"/>
          </p:cNvSpPr>
          <p:nvPr>
            <p:ph type="body" sz="quarter" idx="13"/>
          </p:nvPr>
        </p:nvSpPr>
        <p:spPr/>
        <p:txBody>
          <a:bodyPr>
            <a:normAutofit/>
          </a:bodyPr>
          <a:lstStyle/>
          <a:p>
            <a:r>
              <a:rPr lang="en-FR" sz="1400" b="1"/>
              <a:t>Appendices</a:t>
            </a:r>
          </a:p>
        </p:txBody>
      </p:sp>
      <p:sp>
        <p:nvSpPr>
          <p:cNvPr id="8" name="TextBox 7">
            <a:extLst>
              <a:ext uri="{FF2B5EF4-FFF2-40B4-BE49-F238E27FC236}">
                <a16:creationId xmlns:a16="http://schemas.microsoft.com/office/drawing/2014/main" id="{5F1D2317-8AD1-A881-5BD5-FF9DCAF2E14E}"/>
              </a:ext>
            </a:extLst>
          </p:cNvPr>
          <p:cNvSpPr txBox="1"/>
          <p:nvPr/>
        </p:nvSpPr>
        <p:spPr>
          <a:xfrm>
            <a:off x="1854131" y="7854016"/>
            <a:ext cx="3149734"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Appendix 1</a:t>
            </a:r>
            <a:r>
              <a:rPr lang="es-ES" sz="1000" b="1">
                <a:solidFill>
                  <a:srgbClr val="002245"/>
                </a:solidFill>
                <a:latin typeface="Calibri" panose="020F0502020204030204" pitchFamily="34" charset="0"/>
                <a:cs typeface="Calibri" panose="020F0502020204030204" pitchFamily="34" charset="0"/>
              </a:rPr>
              <a:t>5</a:t>
            </a:r>
            <a:r>
              <a:rPr lang="en-GB" sz="1000" b="1">
                <a:solidFill>
                  <a:srgbClr val="002245"/>
                </a:solidFill>
                <a:latin typeface="Calibri" panose="020F0502020204030204" pitchFamily="34" charset="0"/>
                <a:cs typeface="Calibri" panose="020F0502020204030204" pitchFamily="34" charset="0"/>
              </a:rPr>
              <a:t>.</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Detection metrics for model benchmarking</a:t>
            </a:r>
          </a:p>
        </p:txBody>
      </p:sp>
      <p:graphicFrame>
        <p:nvGraphicFramePr>
          <p:cNvPr id="10" name="Table 9">
            <a:extLst>
              <a:ext uri="{FF2B5EF4-FFF2-40B4-BE49-F238E27FC236}">
                <a16:creationId xmlns:a16="http://schemas.microsoft.com/office/drawing/2014/main" id="{25C255DC-0288-43EC-2891-880109C72564}"/>
              </a:ext>
            </a:extLst>
          </p:cNvPr>
          <p:cNvGraphicFramePr>
            <a:graphicFrameLocks noGrp="1"/>
          </p:cNvGraphicFramePr>
          <p:nvPr>
            <p:extLst>
              <p:ext uri="{D42A27DB-BD31-4B8C-83A1-F6EECF244321}">
                <p14:modId xmlns:p14="http://schemas.microsoft.com/office/powerpoint/2010/main" val="1682074230"/>
              </p:ext>
            </p:extLst>
          </p:nvPr>
        </p:nvGraphicFramePr>
        <p:xfrm>
          <a:off x="471486" y="1913312"/>
          <a:ext cx="5915025" cy="5774857"/>
        </p:xfrm>
        <a:graphic>
          <a:graphicData uri="http://schemas.openxmlformats.org/drawingml/2006/table">
            <a:tbl>
              <a:tblPr/>
              <a:tblGrid>
                <a:gridCol w="468447">
                  <a:extLst>
                    <a:ext uri="{9D8B030D-6E8A-4147-A177-3AD203B41FA5}">
                      <a16:colId xmlns:a16="http://schemas.microsoft.com/office/drawing/2014/main" val="57246348"/>
                    </a:ext>
                  </a:extLst>
                </a:gridCol>
                <a:gridCol w="1006813">
                  <a:extLst>
                    <a:ext uri="{9D8B030D-6E8A-4147-A177-3AD203B41FA5}">
                      <a16:colId xmlns:a16="http://schemas.microsoft.com/office/drawing/2014/main" val="2552824145"/>
                    </a:ext>
                  </a:extLst>
                </a:gridCol>
                <a:gridCol w="887953">
                  <a:extLst>
                    <a:ext uri="{9D8B030D-6E8A-4147-A177-3AD203B41FA5}">
                      <a16:colId xmlns:a16="http://schemas.microsoft.com/office/drawing/2014/main" val="1816464443"/>
                    </a:ext>
                  </a:extLst>
                </a:gridCol>
                <a:gridCol w="887953">
                  <a:extLst>
                    <a:ext uri="{9D8B030D-6E8A-4147-A177-3AD203B41FA5}">
                      <a16:colId xmlns:a16="http://schemas.microsoft.com/office/drawing/2014/main" val="3892783036"/>
                    </a:ext>
                  </a:extLst>
                </a:gridCol>
                <a:gridCol w="887953">
                  <a:extLst>
                    <a:ext uri="{9D8B030D-6E8A-4147-A177-3AD203B41FA5}">
                      <a16:colId xmlns:a16="http://schemas.microsoft.com/office/drawing/2014/main" val="2622860831"/>
                    </a:ext>
                  </a:extLst>
                </a:gridCol>
                <a:gridCol w="887953">
                  <a:extLst>
                    <a:ext uri="{9D8B030D-6E8A-4147-A177-3AD203B41FA5}">
                      <a16:colId xmlns:a16="http://schemas.microsoft.com/office/drawing/2014/main" val="2870332183"/>
                    </a:ext>
                  </a:extLst>
                </a:gridCol>
                <a:gridCol w="887953">
                  <a:extLst>
                    <a:ext uri="{9D8B030D-6E8A-4147-A177-3AD203B41FA5}">
                      <a16:colId xmlns:a16="http://schemas.microsoft.com/office/drawing/2014/main" val="4281226318"/>
                    </a:ext>
                  </a:extLst>
                </a:gridCol>
              </a:tblGrid>
              <a:tr h="280333">
                <a:tc>
                  <a:txBody>
                    <a:bodyPr/>
                    <a:lstStyle/>
                    <a:p>
                      <a:pPr algn="l" fontAlgn="t"/>
                      <a:endParaRPr lang="en-FR" sz="700" b="0" i="0" u="none" strike="noStrike">
                        <a:solidFill>
                          <a:srgbClr val="000000"/>
                        </a:solidFill>
                        <a:effectLst/>
                        <a:latin typeface="Helvetica Neue" panose="02000503000000020004" pitchFamily="2" charset="0"/>
                      </a:endParaRPr>
                    </a:p>
                  </a:txBody>
                  <a:tcPr marL="7008" marR="7008" marT="7008" marB="0">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ctr"/>
                      <a:r>
                        <a:rPr lang="en-FR" sz="700" b="1" i="0" u="none" strike="noStrike">
                          <a:solidFill>
                            <a:srgbClr val="000000"/>
                          </a:solidFill>
                          <a:effectLst/>
                          <a:highlight>
                            <a:srgbClr val="FFFFFF"/>
                          </a:highlight>
                          <a:latin typeface="Helvetica Neue" panose="02000503000000020004" pitchFamily="2" charset="0"/>
                        </a:rPr>
                        <a:t> </a:t>
                      </a:r>
                    </a:p>
                  </a:txBody>
                  <a:tcPr marL="7008" marR="7008" marT="7008"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700" b="1" i="0" u="none" strike="noStrike">
                          <a:solidFill>
                            <a:schemeClr val="bg1"/>
                          </a:solidFill>
                          <a:effectLst/>
                          <a:latin typeface="Helvetica Neue" panose="02000503000000020004" pitchFamily="2" charset="0"/>
                        </a:rPr>
                        <a:t>Sensitivity</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CE"/>
                    </a:solidFill>
                  </a:tcPr>
                </a:tc>
                <a:tc>
                  <a:txBody>
                    <a:bodyPr/>
                    <a:lstStyle/>
                    <a:p>
                      <a:pPr algn="ctr" fontAlgn="ctr"/>
                      <a:r>
                        <a:rPr lang="en-GB" sz="700" b="1" i="0" u="none" strike="noStrike">
                          <a:solidFill>
                            <a:schemeClr val="bg1"/>
                          </a:solidFill>
                          <a:effectLst/>
                          <a:latin typeface="Helvetica Neue" panose="02000503000000020004" pitchFamily="2" charset="0"/>
                        </a:rPr>
                        <a:t>Specificity</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CE"/>
                    </a:solidFill>
                  </a:tcPr>
                </a:tc>
                <a:tc>
                  <a:txBody>
                    <a:bodyPr/>
                    <a:lstStyle/>
                    <a:p>
                      <a:pPr algn="ctr" fontAlgn="ctr"/>
                      <a:r>
                        <a:rPr lang="en-GB" sz="700" b="1" i="0" u="none" strike="noStrike">
                          <a:solidFill>
                            <a:schemeClr val="bg1"/>
                          </a:solidFill>
                          <a:effectLst/>
                          <a:latin typeface="Helvetica Neue" panose="02000503000000020004" pitchFamily="2" charset="0"/>
                        </a:rPr>
                        <a:t>NPV</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CE"/>
                    </a:solidFill>
                  </a:tcPr>
                </a:tc>
                <a:tc>
                  <a:txBody>
                    <a:bodyPr/>
                    <a:lstStyle/>
                    <a:p>
                      <a:pPr algn="ctr" fontAlgn="ctr"/>
                      <a:r>
                        <a:rPr lang="en-GB" sz="700" b="1" i="0" u="none" strike="noStrike">
                          <a:solidFill>
                            <a:schemeClr val="bg1"/>
                          </a:solidFill>
                          <a:effectLst/>
                          <a:latin typeface="Helvetica Neue" panose="02000503000000020004" pitchFamily="2" charset="0"/>
                        </a:rPr>
                        <a:t>Precision</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CE"/>
                    </a:solidFill>
                  </a:tcPr>
                </a:tc>
                <a:tc>
                  <a:txBody>
                    <a:bodyPr/>
                    <a:lstStyle/>
                    <a:p>
                      <a:pPr algn="ctr" fontAlgn="ctr"/>
                      <a:r>
                        <a:rPr lang="en-GB" sz="700" b="1" i="0" u="none" strike="noStrike">
                          <a:solidFill>
                            <a:schemeClr val="bg1"/>
                          </a:solidFill>
                          <a:effectLst/>
                          <a:latin typeface="Helvetica Neue" panose="02000503000000020004" pitchFamily="2" charset="0"/>
                        </a:rPr>
                        <a:t>Occurrences</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CE"/>
                    </a:solidFill>
                  </a:tcPr>
                </a:tc>
                <a:extLst>
                  <a:ext uri="{0D108BD9-81ED-4DB2-BD59-A6C34878D82A}">
                    <a16:rowId xmlns:a16="http://schemas.microsoft.com/office/drawing/2014/main" val="1580432712"/>
                  </a:ext>
                </a:extLst>
              </a:tr>
              <a:tr h="196233">
                <a:tc rowSpan="4">
                  <a:txBody>
                    <a:bodyPr/>
                    <a:lstStyle/>
                    <a:p>
                      <a:pPr algn="ctr" fontAlgn="ctr"/>
                      <a:r>
                        <a:rPr lang="en-GB" sz="700" b="1" i="0" u="none" strike="noStrike">
                          <a:solidFill>
                            <a:srgbClr val="000000"/>
                          </a:solidFill>
                          <a:effectLst/>
                          <a:latin typeface="Helvetica Neue" panose="02000503000000020004" pitchFamily="2" charset="0"/>
                        </a:rPr>
                        <a:t>Model 1</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car</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0.6911</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0.9182</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0.9055</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0.7237</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1444</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314852074"/>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traffic light</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0.5333</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0.9603</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0.9123</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0.7267</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1007</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475316366"/>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traffic sign</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0.6389</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0.9616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0.9656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0.6123</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529</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1017203543"/>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tree</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0.4125</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0.8705</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0.7799</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0.5712</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1799</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3983931107"/>
                  </a:ext>
                </a:extLst>
              </a:tr>
              <a:tr h="196233">
                <a:tc rowSpan="9">
                  <a:txBody>
                    <a:bodyPr/>
                    <a:lstStyle/>
                    <a:p>
                      <a:pPr algn="ctr" fontAlgn="ctr"/>
                      <a:r>
                        <a:rPr lang="en-GB" sz="700" b="1" i="0" u="none" strike="noStrike">
                          <a:solidFill>
                            <a:srgbClr val="000000"/>
                          </a:solidFill>
                          <a:effectLst/>
                          <a:latin typeface="Helvetica Neue" panose="02000503000000020004" pitchFamily="2" charset="0"/>
                        </a:rPr>
                        <a:t>Model 2</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bikelane</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0.7027</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0.9869</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0.9889</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0.6667</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74</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1466725802"/>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central_hatch</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0.5600</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0.9961</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0.9946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0.6364</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25</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721382432"/>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crossing</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0.6803</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0.9684</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0.9796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0.5764</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122</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2934826036"/>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phy_med</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0.6168</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0.9434</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0.9549</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0.5593</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214</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2293985211"/>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pole</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0.3879</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0.8941</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0.7877</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0.5906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580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300997910"/>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pro_bikelane</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0.0000</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0.9985</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0.9990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0.0000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2</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2409341110"/>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pro_sidewalk</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0.4194</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0.9862</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0.9911</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0.3171</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31</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2205905070"/>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safety_bar</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0.5972</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0.9646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0.9532</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0.6649</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216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2746491289"/>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sidewalk</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0.4718</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0.9400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0.8952</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0.6208</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354</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2038433568"/>
                  </a:ext>
                </a:extLst>
              </a:tr>
              <a:tr h="196233">
                <a:tc rowSpan="2">
                  <a:txBody>
                    <a:bodyPr/>
                    <a:lstStyle/>
                    <a:p>
                      <a:pPr algn="ctr" fontAlgn="ctr"/>
                      <a:r>
                        <a:rPr lang="en-GB" sz="700" b="1" i="0" u="none" strike="noStrike">
                          <a:solidFill>
                            <a:srgbClr val="000000"/>
                          </a:solidFill>
                          <a:effectLst/>
                          <a:latin typeface="Helvetica Neue" panose="02000503000000020004" pitchFamily="2" charset="0"/>
                        </a:rPr>
                        <a:t>Model 3</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grade-junction</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0.5273</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0.8746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0.8323</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0.6105</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110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3951275475"/>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roundabout</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0.7668</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0.6745</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0.7606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0.6820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193</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667096308"/>
                  </a:ext>
                </a:extLst>
              </a:tr>
              <a:tr h="196233">
                <a:tc rowSpan="13">
                  <a:txBody>
                    <a:bodyPr/>
                    <a:lstStyle/>
                    <a:p>
                      <a:pPr algn="ctr" fontAlgn="ctr"/>
                      <a:r>
                        <a:rPr lang="en-GB" sz="700" b="1" i="0" u="none" strike="noStrike">
                          <a:solidFill>
                            <a:srgbClr val="000000"/>
                          </a:solidFill>
                          <a:effectLst/>
                          <a:latin typeface="Helvetica Neue" panose="02000503000000020004" pitchFamily="2" charset="0"/>
                        </a:rPr>
                        <a:t>Model 4</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arrow_left</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0.8333</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0.9986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0.9986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0.8333</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18</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2817267608"/>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arrow_right</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0.9455</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0.9968</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0.9986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0.8814</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55</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338762494"/>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arrow_st</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0.9605</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0.9914</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0.9954</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0.9280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228</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3748413411"/>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arrow_st_left</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0.9565</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0.9972</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0.9991</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0.8800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46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762774635"/>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arrow_st_right</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0.9231</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1.0000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0.9995</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1.0000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13</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194331582"/>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bike</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1.0000</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1.0000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1.0000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1.0000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11</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3887386534"/>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buslane</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1.0000</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0.9982</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1.0000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0.8889</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32</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2008215362"/>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crossing</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0.9167</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0.9981</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0.9947</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0.9680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132</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1811655614"/>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diamond</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0.9817</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0.9990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0.9990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0.9817</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109</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3265194270"/>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line1</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0.8177</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0.8257</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0.7885</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0.8506</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1212</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927313538"/>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line2</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0.7119</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0.9837</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0.9920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0.5455</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59</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2951527794"/>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slow</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1.0000</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1.0000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1.0000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1.0000</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21</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noFill/>
                  </a:tcPr>
                </a:tc>
                <a:extLst>
                  <a:ext uri="{0D108BD9-81ED-4DB2-BD59-A6C34878D82A}">
                    <a16:rowId xmlns:a16="http://schemas.microsoft.com/office/drawing/2014/main" val="1694608022"/>
                  </a:ext>
                </a:extLst>
              </a:tr>
              <a:tr h="196233">
                <a:tc vMerge="1">
                  <a:txBody>
                    <a:bodyPr/>
                    <a:lstStyle/>
                    <a:p>
                      <a:endParaRPr lang="en-FR"/>
                    </a:p>
                  </a:txBody>
                  <a:tcPr/>
                </a:tc>
                <a:tc>
                  <a:txBody>
                    <a:bodyPr/>
                    <a:lstStyle/>
                    <a:p>
                      <a:pPr algn="ctr" fontAlgn="ctr"/>
                      <a:r>
                        <a:rPr lang="en-GB" sz="700" b="1" i="0" u="none" strike="noStrike">
                          <a:solidFill>
                            <a:srgbClr val="000000"/>
                          </a:solidFill>
                          <a:effectLst/>
                          <a:highlight>
                            <a:srgbClr val="DBDBDB"/>
                          </a:highlight>
                          <a:latin typeface="Helvetica Neue" panose="02000503000000020004" pitchFamily="2" charset="0"/>
                        </a:rPr>
                        <a:t>yellowmark</a:t>
                      </a: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ctr" fontAlgn="ctr"/>
                      <a:r>
                        <a:rPr lang="en-FR" sz="700" b="0" i="0" u="none" strike="noStrike">
                          <a:solidFill>
                            <a:srgbClr val="000000"/>
                          </a:solidFill>
                          <a:effectLst/>
                          <a:latin typeface="Helvetica Neue" panose="02000503000000020004" pitchFamily="2" charset="0"/>
                        </a:rPr>
                        <a:t>0.9655</a:t>
                      </a:r>
                    </a:p>
                  </a:txBody>
                  <a:tcPr marL="7008" marR="7008" marT="7008"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0.9991</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0.9995</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0.9333</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FR" sz="700" b="0" i="0" u="none" strike="noStrike">
                          <a:solidFill>
                            <a:srgbClr val="000000"/>
                          </a:solidFill>
                          <a:effectLst/>
                          <a:latin typeface="Helvetica Neue" panose="02000503000000020004" pitchFamily="2" charset="0"/>
                        </a:rPr>
                        <a:t>29</a:t>
                      </a:r>
                    </a:p>
                  </a:txBody>
                  <a:tcPr marL="7008" marR="7008" marT="7008" marB="0" anchor="ctr">
                    <a:lnL w="6350" cap="flat" cmpd="sng" algn="ctr">
                      <a:solidFill>
                        <a:srgbClr val="A5A5A5"/>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15438896"/>
                  </a:ext>
                </a:extLst>
              </a:tr>
            </a:tbl>
          </a:graphicData>
        </a:graphic>
      </p:graphicFrame>
    </p:spTree>
    <p:extLst>
      <p:ext uri="{BB962C8B-B14F-4D97-AF65-F5344CB8AC3E}">
        <p14:creationId xmlns:p14="http://schemas.microsoft.com/office/powerpoint/2010/main" val="2645472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30352DD-D0B9-CFEC-D9FE-0190A0149172}"/>
              </a:ext>
            </a:extLst>
          </p:cNvPr>
          <p:cNvSpPr>
            <a:spLocks noGrp="1"/>
          </p:cNvSpPr>
          <p:nvPr>
            <p:ph type="dt" sz="half" idx="10"/>
          </p:nvPr>
        </p:nvSpPr>
        <p:spPr>
          <a:xfrm>
            <a:off x="471487" y="9182869"/>
            <a:ext cx="1543050" cy="527487"/>
          </a:xfrm>
        </p:spPr>
        <p:txBody>
          <a:bodyPr/>
          <a:lstStyle/>
          <a:p>
            <a:fld id="{1E4CB3E2-FF8C-0449-91F0-866C3E8BA387}" type="datetime1">
              <a:rPr lang="fr-FR" smtClean="0"/>
              <a:t>22/06/2024</a:t>
            </a:fld>
            <a:endParaRPr lang="fr-FR"/>
          </a:p>
        </p:txBody>
      </p:sp>
      <p:sp>
        <p:nvSpPr>
          <p:cNvPr id="18" name="Rectangle 17">
            <a:extLst>
              <a:ext uri="{FF2B5EF4-FFF2-40B4-BE49-F238E27FC236}">
                <a16:creationId xmlns:a16="http://schemas.microsoft.com/office/drawing/2014/main" id="{8B6D27D1-F49F-2CBB-457D-C8E0362608FC}"/>
              </a:ext>
            </a:extLst>
          </p:cNvPr>
          <p:cNvSpPr/>
          <p:nvPr/>
        </p:nvSpPr>
        <p:spPr>
          <a:xfrm>
            <a:off x="410400" y="471486"/>
            <a:ext cx="3024000" cy="5190752"/>
          </a:xfrm>
          <a:prstGeom prst="rect">
            <a:avLst/>
          </a:prstGeom>
          <a:solidFill>
            <a:srgbClr val="0000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5" name="Slide Number Placeholder 4">
            <a:extLst>
              <a:ext uri="{FF2B5EF4-FFF2-40B4-BE49-F238E27FC236}">
                <a16:creationId xmlns:a16="http://schemas.microsoft.com/office/drawing/2014/main" id="{CEE78BDE-77A5-AECE-2FCB-12A186B2C87D}"/>
              </a:ext>
            </a:extLst>
          </p:cNvPr>
          <p:cNvSpPr>
            <a:spLocks noGrp="1"/>
          </p:cNvSpPr>
          <p:nvPr>
            <p:ph type="sldNum" sz="quarter" idx="12"/>
          </p:nvPr>
        </p:nvSpPr>
        <p:spPr>
          <a:xfrm>
            <a:off x="4843463" y="9182869"/>
            <a:ext cx="1543050" cy="527487"/>
          </a:xfrm>
        </p:spPr>
        <p:txBody>
          <a:bodyPr/>
          <a:lstStyle/>
          <a:p>
            <a:fld id="{27C6CCC6-2BE5-4E42-96A4-D1E8E81A3D8E}" type="slidenum">
              <a:rPr lang="fr-FR" smtClean="0"/>
              <a:pPr/>
              <a:t>2</a:t>
            </a:fld>
            <a:endParaRPr lang="fr-FR"/>
          </a:p>
        </p:txBody>
      </p:sp>
      <p:sp>
        <p:nvSpPr>
          <p:cNvPr id="4" name="Text Placeholder 3">
            <a:extLst>
              <a:ext uri="{FF2B5EF4-FFF2-40B4-BE49-F238E27FC236}">
                <a16:creationId xmlns:a16="http://schemas.microsoft.com/office/drawing/2014/main" id="{16388B13-4B60-FE5E-AE4C-59FB68BC0C1B}"/>
              </a:ext>
            </a:extLst>
          </p:cNvPr>
          <p:cNvSpPr>
            <a:spLocks noGrp="1"/>
          </p:cNvSpPr>
          <p:nvPr>
            <p:ph type="body" sz="quarter" idx="13"/>
          </p:nvPr>
        </p:nvSpPr>
        <p:spPr>
          <a:xfrm>
            <a:off x="471487" y="471487"/>
            <a:ext cx="5915025" cy="7916511"/>
          </a:xfrm>
        </p:spPr>
        <p:txBody>
          <a:bodyPr wrap="square" tIns="90000" bIns="90000">
            <a:noAutofit/>
          </a:bodyPr>
          <a:lstStyle/>
          <a:p>
            <a:pPr>
              <a:spcAft>
                <a:spcPts val="800"/>
              </a:spcAft>
            </a:pPr>
            <a:r>
              <a:rPr lang="en-GB" sz="1400" b="1">
                <a:solidFill>
                  <a:schemeClr val="bg1"/>
                </a:solidFill>
              </a:rPr>
              <a:t>Abstract</a:t>
            </a:r>
            <a:endParaRPr lang="en-GB" sz="1400">
              <a:solidFill>
                <a:schemeClr val="bg1"/>
              </a:solidFill>
            </a:endParaRPr>
          </a:p>
          <a:p>
            <a:pPr>
              <a:spcAft>
                <a:spcPts val="800"/>
              </a:spcAft>
            </a:pPr>
            <a:r>
              <a:rPr lang="en-GB" sz="1100">
                <a:solidFill>
                  <a:schemeClr val="bg1"/>
                </a:solidFill>
              </a:rPr>
              <a:t>The World Bank encourages awareness of traffic and road safety incidents in its future projects. The Road Safety Screening and Appraisal Tool (RSSAT) helps to integrate these concerns into project investment studies, by proposing a quantitative approach to road safety assessment. With a comprehensive list of road attributes, the World Bank analysts can identify investment opportunities in safety enhancement.</a:t>
            </a:r>
          </a:p>
          <a:p>
            <a:pPr>
              <a:spcAft>
                <a:spcPts val="800"/>
              </a:spcAft>
            </a:pPr>
            <a:r>
              <a:rPr lang="en-GB" sz="1100">
                <a:solidFill>
                  <a:schemeClr val="bg1"/>
                </a:solidFill>
              </a:rPr>
              <a:t>Deep Learning would allow the efficient processing of large quantities of such data. </a:t>
            </a:r>
            <a:r>
              <a:rPr lang="en-GB" sz="1100" b="0" i="0" u="none" strike="noStrike">
                <a:solidFill>
                  <a:schemeClr val="bg1"/>
                </a:solidFill>
                <a:effectLst/>
              </a:rPr>
              <a:t>The  objective is to develop AI-based algorithms, leveraging purposefully trained Convolutional Neural Networks (CNN) for fast road attribute extraction from publicly available big data sources. This approach is particularly relevant in LMIC (Low and Middle-Income Countries) as it eliminates the need for costly data purchases or road video recordings.</a:t>
            </a:r>
          </a:p>
          <a:p>
            <a:pPr>
              <a:spcAft>
                <a:spcPts val="1900"/>
              </a:spcAft>
            </a:pPr>
            <a:r>
              <a:rPr lang="en-GB" sz="1100" b="0" i="0" u="none" strike="noStrike">
                <a:solidFill>
                  <a:schemeClr val="bg1"/>
                </a:solidFill>
                <a:effectLst/>
              </a:rPr>
              <a:t>Automating road feature detection would help the World Bank evaluate more projects, thereby increasing opportunities for expansion in LMICs.</a:t>
            </a:r>
          </a:p>
          <a:p>
            <a:pPr>
              <a:spcAft>
                <a:spcPts val="700"/>
              </a:spcAft>
            </a:pPr>
            <a:r>
              <a:rPr lang="en-GB" sz="1400" b="1"/>
              <a:t>1. Introduction</a:t>
            </a:r>
            <a:endParaRPr lang="en-GB" sz="1400"/>
          </a:p>
          <a:p>
            <a:pPr>
              <a:spcAft>
                <a:spcPts val="1000"/>
              </a:spcAft>
            </a:pPr>
            <a:r>
              <a:rPr lang="en-GB" sz="1100"/>
              <a:t>The World Bank's revised Environmental and Social Framework (ESF) now incorporates measures to address traffic and road safety issues. These standards require that all projects financed by the World Bank proactively avoid or mitigate potential road safety risks and their impacts. To facilitate the implementation of these measures, the World Bank has introduced the Road Safety Screening and Appraisal Tool (RSSAT). This guide provides detailed guidance to assess current road safety conditions divided in requirements categories. This study will focus on identifying relevant road variables such as: segment characteristics (physical median, pedestrian facilities, …), dominant roadside objects (safety barrier, posts, trees, …), intersection features, and pedestrian crossings. </a:t>
            </a:r>
          </a:p>
          <a:p>
            <a:pPr>
              <a:spcAft>
                <a:spcPts val="900"/>
              </a:spcAft>
            </a:pPr>
            <a:r>
              <a:rPr lang="en-GB" sz="1100"/>
              <a:t>In Low- and Middle-Income Countries (LMICs), road traffic accidents are a leading cause of death and serious injury. These countries often lack comprehensive road safety data and infrastructure, making the assessment and improvement of road safety a daunting task. Given the new standards from the World Bank, LMICs urgently need effective methods to identify and manage road safety risks. </a:t>
            </a:r>
          </a:p>
          <a:p>
            <a:pPr>
              <a:spcAft>
                <a:spcPts val="1000"/>
              </a:spcAft>
            </a:pPr>
            <a:r>
              <a:rPr lang="en-GB" sz="1100"/>
              <a:t>Traditional road safety assessment methods are not only time-consuming and costly but also difficult to implement in the absence of adequate data. Particularly in LMICs, collecting comprehensive road attribute data requires significant time and resources, hindering the evaluation of the safety impact of road projects. To meet the new standards set by the World Bank, these countries need to find more efficient and economical ways to conduct road safety assessments. </a:t>
            </a:r>
          </a:p>
          <a:p>
            <a:pPr>
              <a:spcAft>
                <a:spcPts val="800"/>
              </a:spcAft>
            </a:pPr>
            <a:r>
              <a:rPr lang="en-GB" sz="1100"/>
              <a:t>The objective is to develop AI-based algorithms using purposefully trained CNNs to quickly extract road attributes from publicly available big data sources. The methodology used for the project consist of performing a data collection from specifically selected regions and countries via open-source datasets like: Open Image Dataset v7, Google Street View, CeyMo</a:t>
            </a:r>
            <a:r>
              <a:rPr lang="en-GB" sz="1100" b="1" baseline="30000"/>
              <a:t>[1]</a:t>
            </a:r>
            <a:r>
              <a:rPr lang="en-GB" sz="1100"/>
              <a:t> and Mapillary. The second phase consists in filtering and annotating the gathered pictures with the attributes the RSSAT needs. The use of one extensive model is limited by the versatility of objects’ shape to detect. </a:t>
            </a:r>
          </a:p>
        </p:txBody>
      </p:sp>
      <p:sp>
        <p:nvSpPr>
          <p:cNvPr id="7" name="Text Placeholder 6">
            <a:extLst>
              <a:ext uri="{FF2B5EF4-FFF2-40B4-BE49-F238E27FC236}">
                <a16:creationId xmlns:a16="http://schemas.microsoft.com/office/drawing/2014/main" id="{57132E3D-490C-1143-7502-98512164BA73}"/>
              </a:ext>
            </a:extLst>
          </p:cNvPr>
          <p:cNvSpPr>
            <a:spLocks noGrp="1"/>
          </p:cNvSpPr>
          <p:nvPr>
            <p:ph type="body" sz="quarter" idx="14"/>
          </p:nvPr>
        </p:nvSpPr>
        <p:spPr>
          <a:xfrm>
            <a:off x="471487" y="8428572"/>
            <a:ext cx="5915025" cy="835200"/>
          </a:xfrm>
        </p:spPr>
        <p:txBody>
          <a:bodyPr tIns="90000" bIns="90000"/>
          <a:lstStyle/>
          <a:p>
            <a:pPr algn="just">
              <a:spcBef>
                <a:spcPts val="0"/>
              </a:spcBef>
              <a:spcAft>
                <a:spcPts val="600"/>
              </a:spcAft>
            </a:pPr>
            <a:r>
              <a:rPr lang="en-FR" sz="1050" b="1"/>
              <a:t>References</a:t>
            </a:r>
          </a:p>
          <a:p>
            <a:pPr algn="just">
              <a:spcBef>
                <a:spcPts val="0"/>
              </a:spcBef>
            </a:pPr>
            <a:r>
              <a:rPr lang="en-GB" sz="1050"/>
              <a:t>[1] Liu, X., Deng, Z., Lu, H., Cao, L.: Benchmark for road marking detection: Dataset specification and performance baseline. In: 2017 IEEE 20th International Conference on Intelligent Transportation Systems (ITSC). pp. 1–6. IEEE (2017) </a:t>
            </a:r>
          </a:p>
        </p:txBody>
      </p:sp>
      <p:cxnSp>
        <p:nvCxnSpPr>
          <p:cNvPr id="19" name="Straight Connector 18">
            <a:extLst>
              <a:ext uri="{FF2B5EF4-FFF2-40B4-BE49-F238E27FC236}">
                <a16:creationId xmlns:a16="http://schemas.microsoft.com/office/drawing/2014/main" id="{2C0CA876-006F-D7A6-EA89-6D27671D1519}"/>
              </a:ext>
            </a:extLst>
          </p:cNvPr>
          <p:cNvCxnSpPr>
            <a:cxnSpLocks/>
          </p:cNvCxnSpPr>
          <p:nvPr/>
        </p:nvCxnSpPr>
        <p:spPr>
          <a:xfrm flipV="1">
            <a:off x="471487" y="8428570"/>
            <a:ext cx="4320000" cy="2"/>
          </a:xfrm>
          <a:prstGeom prst="line">
            <a:avLst/>
          </a:prstGeom>
          <a:ln w="28575">
            <a:solidFill>
              <a:srgbClr val="0000CE"/>
            </a:solidFill>
          </a:ln>
        </p:spPr>
        <p:style>
          <a:lnRef idx="2">
            <a:schemeClr val="accent1"/>
          </a:lnRef>
          <a:fillRef idx="0">
            <a:schemeClr val="accent1"/>
          </a:fillRef>
          <a:effectRef idx="1">
            <a:schemeClr val="accent1"/>
          </a:effectRef>
          <a:fontRef idx="minor">
            <a:schemeClr val="tx1"/>
          </a:fontRef>
        </p:style>
      </p:cxnSp>
      <p:sp>
        <p:nvSpPr>
          <p:cNvPr id="6" name="Footer Placeholder 2">
            <a:extLst>
              <a:ext uri="{FF2B5EF4-FFF2-40B4-BE49-F238E27FC236}">
                <a16:creationId xmlns:a16="http://schemas.microsoft.com/office/drawing/2014/main" id="{20B4E21E-C2C3-5F45-764B-197073012614}"/>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spTree>
    <p:extLst>
      <p:ext uri="{BB962C8B-B14F-4D97-AF65-F5344CB8AC3E}">
        <p14:creationId xmlns:p14="http://schemas.microsoft.com/office/powerpoint/2010/main" val="3784089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10A2C5-F79C-695F-F5A2-877DA34A6254}"/>
              </a:ext>
            </a:extLst>
          </p:cNvPr>
          <p:cNvSpPr>
            <a:spLocks noGrp="1"/>
          </p:cNvSpPr>
          <p:nvPr>
            <p:ph type="dt" sz="half" idx="10"/>
          </p:nvPr>
        </p:nvSpPr>
        <p:spPr/>
        <p:txBody>
          <a:bodyPr/>
          <a:lstStyle/>
          <a:p>
            <a:fld id="{8FFB0E66-4B48-1040-A515-282C9A7654CD}" type="datetime1">
              <a:rPr lang="fr-FR" smtClean="0"/>
              <a:t>22/06/2024</a:t>
            </a:fld>
            <a:endParaRPr lang="fr-FR"/>
          </a:p>
        </p:txBody>
      </p:sp>
      <p:sp>
        <p:nvSpPr>
          <p:cNvPr id="4" name="Slide Number Placeholder 3">
            <a:extLst>
              <a:ext uri="{FF2B5EF4-FFF2-40B4-BE49-F238E27FC236}">
                <a16:creationId xmlns:a16="http://schemas.microsoft.com/office/drawing/2014/main" id="{646EEFD7-691A-D7E9-E7FB-3E914245C403}"/>
              </a:ext>
            </a:extLst>
          </p:cNvPr>
          <p:cNvSpPr>
            <a:spLocks noGrp="1"/>
          </p:cNvSpPr>
          <p:nvPr>
            <p:ph type="sldNum" sz="quarter" idx="12"/>
          </p:nvPr>
        </p:nvSpPr>
        <p:spPr/>
        <p:txBody>
          <a:bodyPr/>
          <a:lstStyle/>
          <a:p>
            <a:fld id="{27C6CCC6-2BE5-4E42-96A4-D1E8E81A3D8E}" type="slidenum">
              <a:rPr lang="fr-FR" smtClean="0"/>
              <a:t>3</a:t>
            </a:fld>
            <a:endParaRPr lang="fr-FR"/>
          </a:p>
        </p:txBody>
      </p:sp>
      <p:sp>
        <p:nvSpPr>
          <p:cNvPr id="5" name="Text Placeholder 4">
            <a:extLst>
              <a:ext uri="{FF2B5EF4-FFF2-40B4-BE49-F238E27FC236}">
                <a16:creationId xmlns:a16="http://schemas.microsoft.com/office/drawing/2014/main" id="{7686FE7E-9507-8770-9CA6-4201C4ECAD07}"/>
              </a:ext>
            </a:extLst>
          </p:cNvPr>
          <p:cNvSpPr>
            <a:spLocks noGrp="1"/>
          </p:cNvSpPr>
          <p:nvPr>
            <p:ph type="body" sz="quarter" idx="13"/>
          </p:nvPr>
        </p:nvSpPr>
        <p:spPr>
          <a:xfrm>
            <a:off x="471488" y="471600"/>
            <a:ext cx="5915026" cy="5452122"/>
          </a:xfrm>
        </p:spPr>
        <p:txBody>
          <a:bodyPr>
            <a:noAutofit/>
          </a:bodyPr>
          <a:lstStyle/>
          <a:p>
            <a:pPr>
              <a:spcAft>
                <a:spcPts val="800"/>
              </a:spcAft>
            </a:pPr>
            <a:r>
              <a:rPr lang="en-GB" sz="1100" dirty="0"/>
              <a:t>This is where the approach defers from previous ones: a modular multi-layer model (MLM) method was proposed which divide the object identification task and assign a batch of attribute to purposefully trained models. This MLM is composed of four layers, one for each RSSAT requirement, and its modular structure lays the groundwork for potential future improvements. </a:t>
            </a:r>
          </a:p>
          <a:p>
            <a:pPr>
              <a:spcAft>
                <a:spcPts val="900"/>
              </a:spcAft>
            </a:pPr>
            <a:r>
              <a:rPr lang="en-GB" sz="1400" b="1" dirty="0"/>
              <a:t>2. Database Creation</a:t>
            </a:r>
          </a:p>
          <a:p>
            <a:pPr>
              <a:spcAft>
                <a:spcPts val="800"/>
              </a:spcAft>
            </a:pPr>
            <a:r>
              <a:rPr lang="en-GB" sz="1100" dirty="0"/>
              <a:t>The tailored requirements set by the World Bank has forced the development of new methods for comprehensive road feature detection. The absence of valid and representative data often prohibits a full understanding of road safety risks. Therefore, the need for specific road attribute required dedicated datasets to feed our algorithm.</a:t>
            </a:r>
          </a:p>
          <a:p>
            <a:pPr marL="0" marR="0" lvl="0" indent="7938" algn="just" defTabSz="685800" rtl="0" eaLnBrk="1" fontAlgn="auto" latinLnBrk="0" hangingPunct="1">
              <a:spcBef>
                <a:spcPts val="0"/>
              </a:spcBef>
              <a:spcAft>
                <a:spcPts val="900"/>
              </a:spcAft>
              <a:buClrTx/>
              <a:buSzTx/>
              <a:buFont typeface="Arial" panose="020B0604020202020204" pitchFamily="34" charset="0"/>
              <a:buNone/>
              <a:tabLst/>
              <a:defRPr/>
            </a:pPr>
            <a:r>
              <a:rPr kumimoji="0" lang="en-GB" b="1"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2.1. Data Collection</a:t>
            </a:r>
          </a:p>
          <a:p>
            <a:pPr marL="0" marR="0" lvl="0" indent="0" algn="just" defTabSz="685800" rtl="0" eaLnBrk="1" fontAlgn="auto" latinLnBrk="0" hangingPunct="1">
              <a:spcBef>
                <a:spcPts val="0"/>
              </a:spcBef>
              <a:spcAft>
                <a:spcPts val="800"/>
              </a:spcAft>
              <a:buClrTx/>
              <a:buSzTx/>
              <a:buFont typeface="Arial" panose="020B0604020202020204" pitchFamily="34" charset="0"/>
              <a:buNone/>
              <a:tabLst/>
              <a:defRPr/>
            </a:pPr>
            <a:r>
              <a:rPr kumimoji="0" lang="en-GB"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The data collection process has led to two types of datasets. Ones are downloaded from open-source databases and are already annotated, they all come from Open Image Dataset v7 (OIDv7). The others are mostly web scraped via Google Street View (GSV) or Mapillary API and are unannotated and will require manual labelling (done on the Roboflow website). These two datasets form the database which consists of both rural and urban locations as the road infrastructure in these contexts is varies a lot (e.g. bike lanes, crossings, more present in urban rather than rural areas). Notwithstanding the above-mentioned categories, the database is composed of images from both roads and motorways. </a:t>
            </a:r>
          </a:p>
          <a:p>
            <a:pPr marL="0" marR="0" lvl="0" indent="0" algn="just" defTabSz="685800" rtl="0" eaLnBrk="1" fontAlgn="auto" latinLnBrk="0" hangingPunct="1">
              <a:spcBef>
                <a:spcPts val="0"/>
              </a:spcBef>
              <a:spcAft>
                <a:spcPts val="500"/>
              </a:spcAft>
              <a:buClrTx/>
              <a:buSzTx/>
              <a:buFont typeface="Arial" panose="020B0604020202020204" pitchFamily="34" charset="0"/>
              <a:buNone/>
              <a:tabLst/>
              <a:defRPr/>
            </a:pPr>
            <a:r>
              <a:rPr kumimoji="0" lang="en-GB"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Overall, the database gathers around 30,000 pictures from various origins:</a:t>
            </a:r>
          </a:p>
          <a:p>
            <a:pPr marL="171450" marR="0" lvl="0" indent="-171450" algn="just" defTabSz="685800" rtl="0" eaLnBrk="1" fontAlgn="auto" latinLnBrk="0" hangingPunct="1">
              <a:spcBef>
                <a:spcPts val="0"/>
              </a:spcBef>
              <a:spcAft>
                <a:spcPts val="50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Open-source databases (OIDv7, CeyMo Benchmark Road Marking dataset)</a:t>
            </a:r>
          </a:p>
          <a:p>
            <a:pPr marL="171450" marR="0" lvl="0" indent="-171450" algn="just" defTabSz="685800" rtl="0" eaLnBrk="1" fontAlgn="auto" latinLnBrk="0" hangingPunct="1">
              <a:spcBef>
                <a:spcPts val="0"/>
              </a:spcBef>
              <a:spcAft>
                <a:spcPts val="50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Web scrapped data from APIs (Google Street View, Mapillary)</a:t>
            </a:r>
          </a:p>
          <a:p>
            <a:pPr marL="171450" marR="0" lvl="0" indent="-171450" algn="just" defTabSz="685800" rtl="0" eaLnBrk="1" fontAlgn="auto" latinLnBrk="0" hangingPunct="1">
              <a:spcBef>
                <a:spcPts val="0"/>
              </a:spcBef>
              <a:spcAft>
                <a:spcPts val="50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Manually collected data from Google Maps</a:t>
            </a:r>
          </a:p>
          <a:p>
            <a:pPr marL="171450" marR="0" lvl="0" indent="-171450" algn="just" defTabSz="685800" rtl="0" eaLnBrk="1" fontAlgn="auto" latinLnBrk="0" hangingPunct="1">
              <a:spcBef>
                <a:spcPts val="0"/>
              </a:spcBef>
              <a:spcAft>
                <a:spcPts val="70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Google Maps: 100% LMIC</a:t>
            </a:r>
          </a:p>
          <a:p>
            <a:pPr marL="0" marR="0" lvl="0" indent="0" algn="just" defTabSz="685800" rtl="0" eaLnBrk="1" fontAlgn="auto" latinLnBrk="0" hangingPunct="1">
              <a:lnSpc>
                <a:spcPct val="110000"/>
              </a:lnSpc>
              <a:spcBef>
                <a:spcPts val="0"/>
              </a:spcBef>
              <a:spcAft>
                <a:spcPts val="500"/>
              </a:spcAft>
              <a:buClrTx/>
              <a:buSzTx/>
              <a:buFont typeface="Arial" panose="020B0604020202020204" pitchFamily="34" charset="0"/>
              <a:buNone/>
              <a:tabLst/>
              <a:defRPr/>
            </a:pPr>
            <a:r>
              <a:rPr kumimoji="0" lang="en-GB"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The data collection process has filtered the countries of origin to specifically target Low- and Middle-Income Countries (see Figure 1):</a:t>
            </a:r>
          </a:p>
          <a:p>
            <a:pPr marL="171450" marR="0" lvl="0" indent="-171450" algn="just" defTabSz="685800" rtl="0" eaLnBrk="1" fontAlgn="auto" latinLnBrk="0" hangingPunct="1">
              <a:lnSpc>
                <a:spcPct val="110000"/>
              </a:lnSpc>
              <a:spcBef>
                <a:spcPts val="0"/>
              </a:spcBef>
              <a:spcAft>
                <a:spcPts val="50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OIDv7: 80% LMIC sourced pictures</a:t>
            </a:r>
          </a:p>
          <a:p>
            <a:pPr marL="171450" marR="0" lvl="0" indent="-171450" algn="just" defTabSz="685800" rtl="0" eaLnBrk="1" fontAlgn="auto" latinLnBrk="0" hangingPunct="1">
              <a:lnSpc>
                <a:spcPct val="110000"/>
              </a:lnSpc>
              <a:spcBef>
                <a:spcPts val="0"/>
              </a:spcBef>
              <a:spcAft>
                <a:spcPts val="50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CeyMo: 100% Sri Lanka</a:t>
            </a:r>
          </a:p>
          <a:p>
            <a:pPr marL="171450" marR="0" lvl="0" indent="-171450" algn="just" defTabSz="685800" rtl="0" eaLnBrk="1" fontAlgn="auto" latinLnBrk="0" hangingPunct="1">
              <a:lnSpc>
                <a:spcPct val="110000"/>
              </a:lnSpc>
              <a:spcBef>
                <a:spcPts val="0"/>
              </a:spcBef>
              <a:spcAft>
                <a:spcPts val="50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GSV: 100% LMIC</a:t>
            </a:r>
          </a:p>
          <a:p>
            <a:pPr marL="171450" marR="0" lvl="0" indent="-171450" algn="just" defTabSz="685800" rtl="0" eaLnBrk="1" fontAlgn="auto" latinLnBrk="0" hangingPunct="1">
              <a:lnSpc>
                <a:spcPct val="110000"/>
              </a:lnSpc>
              <a:spcBef>
                <a:spcPts val="0"/>
              </a:spcBef>
              <a:spcAft>
                <a:spcPts val="50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Mapillary: 100% LMIC</a:t>
            </a:r>
            <a:endParaRPr kumimoji="0" lang="en-GB" sz="1100" b="1"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endParaRPr>
          </a:p>
        </p:txBody>
      </p:sp>
      <p:sp>
        <p:nvSpPr>
          <p:cNvPr id="7" name="Footer Placeholder 2">
            <a:extLst>
              <a:ext uri="{FF2B5EF4-FFF2-40B4-BE49-F238E27FC236}">
                <a16:creationId xmlns:a16="http://schemas.microsoft.com/office/drawing/2014/main" id="{B30B8090-FE38-FA44-330B-CC13FE26C77B}"/>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grpSp>
        <p:nvGrpSpPr>
          <p:cNvPr id="12" name="Group 11">
            <a:extLst>
              <a:ext uri="{FF2B5EF4-FFF2-40B4-BE49-F238E27FC236}">
                <a16:creationId xmlns:a16="http://schemas.microsoft.com/office/drawing/2014/main" id="{CA994164-7FC1-20E8-DB2F-857EC7B1F33D}"/>
              </a:ext>
            </a:extLst>
          </p:cNvPr>
          <p:cNvGrpSpPr/>
          <p:nvPr/>
        </p:nvGrpSpPr>
        <p:grpSpPr>
          <a:xfrm>
            <a:off x="482513" y="5920894"/>
            <a:ext cx="5903999" cy="3264803"/>
            <a:chOff x="482514" y="5767727"/>
            <a:chExt cx="5903999" cy="3264803"/>
          </a:xfrm>
        </p:grpSpPr>
        <p:sp>
          <p:nvSpPr>
            <p:cNvPr id="9" name="TextBox 8">
              <a:extLst>
                <a:ext uri="{FF2B5EF4-FFF2-40B4-BE49-F238E27FC236}">
                  <a16:creationId xmlns:a16="http://schemas.microsoft.com/office/drawing/2014/main" id="{61F48C48-B252-71B6-8D65-35F40D925C22}"/>
                </a:ext>
              </a:extLst>
            </p:cNvPr>
            <p:cNvSpPr txBox="1"/>
            <p:nvPr/>
          </p:nvSpPr>
          <p:spPr>
            <a:xfrm>
              <a:off x="915800" y="8786309"/>
              <a:ext cx="5026401"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Fig.</a:t>
              </a:r>
              <a:r>
                <a:rPr lang="en-GB" sz="1000" b="1">
                  <a:solidFill>
                    <a:srgbClr val="002245"/>
                  </a:solidFill>
                  <a:latin typeface="Calibri" panose="020F0502020204030204" pitchFamily="34" charset="0"/>
                  <a:cs typeface="Calibri" panose="020F0502020204030204" pitchFamily="34" charset="0"/>
                </a:rPr>
                <a:t> 1.</a:t>
              </a:r>
              <a:r>
                <a:rPr lang="en-FR" sz="1000" b="1">
                  <a:solidFill>
                    <a:srgbClr val="002245"/>
                  </a:solidFill>
                  <a:latin typeface="Calibri" panose="020F0502020204030204" pitchFamily="34" charset="0"/>
                  <a:cs typeface="Calibri" panose="020F0502020204030204" pitchFamily="34" charset="0"/>
                </a:rPr>
                <a:t> </a:t>
              </a:r>
              <a:r>
                <a:rPr lang="en-GB" sz="1000">
                  <a:solidFill>
                    <a:srgbClr val="002245"/>
                  </a:solidFill>
                  <a:latin typeface="Calibri" panose="020F0502020204030204" pitchFamily="34" charset="0"/>
                  <a:cs typeface="Calibri" panose="020F0502020204030204" pitchFamily="34" charset="0"/>
                </a:rPr>
                <a:t>M</a:t>
              </a:r>
              <a:r>
                <a:rPr lang="en-FR" sz="1000">
                  <a:solidFill>
                    <a:srgbClr val="002245"/>
                  </a:solidFill>
                  <a:latin typeface="Calibri" panose="020F0502020204030204" pitchFamily="34" charset="0"/>
                  <a:cs typeface="Calibri" panose="020F0502020204030204" pitchFamily="34" charset="0"/>
                </a:rPr>
                <a:t>ap </a:t>
              </a:r>
              <a:r>
                <a:rPr lang="en-GB" sz="1000">
                  <a:solidFill>
                    <a:srgbClr val="002245"/>
                  </a:solidFill>
                  <a:latin typeface="Calibri" panose="020F0502020204030204" pitchFamily="34" charset="0"/>
                  <a:cs typeface="Calibri" panose="020F0502020204030204" pitchFamily="34" charset="0"/>
                </a:rPr>
                <a:t>showing the origin of the dataset across Low- and Middle-Income countries</a:t>
              </a:r>
              <a:endParaRPr lang="en-FR" sz="1000">
                <a:solidFill>
                  <a:srgbClr val="002245"/>
                </a:solidFill>
                <a:latin typeface="Calibri" panose="020F0502020204030204" pitchFamily="34" charset="0"/>
                <a:cs typeface="Calibri" panose="020F0502020204030204" pitchFamily="34" charset="0"/>
              </a:endParaRPr>
            </a:p>
          </p:txBody>
        </p:sp>
        <p:pic>
          <p:nvPicPr>
            <p:cNvPr id="11" name="Picture 10" descr="A map of the world with blue countries/regions&#10;&#10;Description automatically generated">
              <a:extLst>
                <a:ext uri="{FF2B5EF4-FFF2-40B4-BE49-F238E27FC236}">
                  <a16:creationId xmlns:a16="http://schemas.microsoft.com/office/drawing/2014/main" id="{0D3F81F4-600C-0049-047F-1310B4BD24ED}"/>
                </a:ext>
              </a:extLst>
            </p:cNvPr>
            <p:cNvPicPr>
              <a:picLocks noChangeAspect="1"/>
            </p:cNvPicPr>
            <p:nvPr/>
          </p:nvPicPr>
          <p:blipFill rotWithShape="1">
            <a:blip r:embed="rId2">
              <a:extLst>
                <a:ext uri="{28A0092B-C50C-407E-A947-70E740481C1C}">
                  <a14:useLocalDpi xmlns:a14="http://schemas.microsoft.com/office/drawing/2010/main" val="0"/>
                </a:ext>
              </a:extLst>
            </a:blip>
            <a:srcRect l="1441" b="6396"/>
            <a:stretch/>
          </p:blipFill>
          <p:spPr>
            <a:xfrm>
              <a:off x="482514" y="5767727"/>
              <a:ext cx="5903999" cy="3024237"/>
            </a:xfrm>
            <a:prstGeom prst="rect">
              <a:avLst/>
            </a:prstGeom>
          </p:spPr>
        </p:pic>
      </p:grpSp>
    </p:spTree>
    <p:extLst>
      <p:ext uri="{BB962C8B-B14F-4D97-AF65-F5344CB8AC3E}">
        <p14:creationId xmlns:p14="http://schemas.microsoft.com/office/powerpoint/2010/main" val="1684007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8F98F7-6DEC-E864-79D8-EB180C3F013E}"/>
              </a:ext>
            </a:extLst>
          </p:cNvPr>
          <p:cNvSpPr>
            <a:spLocks noGrp="1"/>
          </p:cNvSpPr>
          <p:nvPr>
            <p:ph type="dt" sz="half" idx="10"/>
          </p:nvPr>
        </p:nvSpPr>
        <p:spPr/>
        <p:txBody>
          <a:bodyPr/>
          <a:lstStyle/>
          <a:p>
            <a:fld id="{CC2750E2-3F9B-AF48-A1D2-9F43F8B3311C}" type="datetime1">
              <a:rPr lang="fr-FR" smtClean="0"/>
              <a:t>22/06/2024</a:t>
            </a:fld>
            <a:endParaRPr lang="fr-FR"/>
          </a:p>
        </p:txBody>
      </p:sp>
      <p:sp>
        <p:nvSpPr>
          <p:cNvPr id="3" name="Footer Placeholder 2">
            <a:extLst>
              <a:ext uri="{FF2B5EF4-FFF2-40B4-BE49-F238E27FC236}">
                <a16:creationId xmlns:a16="http://schemas.microsoft.com/office/drawing/2014/main" id="{BF57A976-DE20-66EC-0AFC-97D59B71EF5C}"/>
              </a:ext>
            </a:extLst>
          </p:cNvPr>
          <p:cNvSpPr>
            <a:spLocks noGrp="1"/>
          </p:cNvSpPr>
          <p:nvPr>
            <p:ph type="ftr" sz="quarter" idx="11"/>
          </p:nvPr>
        </p:nvSpPr>
        <p:spPr/>
        <p:txBody>
          <a:bodyPr/>
          <a:lstStyle/>
          <a:p>
            <a:r>
              <a:rPr lang="fr-FR"/>
              <a:t>Big Data analysis on road attributes</a:t>
            </a:r>
          </a:p>
        </p:txBody>
      </p:sp>
      <p:sp>
        <p:nvSpPr>
          <p:cNvPr id="4" name="Slide Number Placeholder 3">
            <a:extLst>
              <a:ext uri="{FF2B5EF4-FFF2-40B4-BE49-F238E27FC236}">
                <a16:creationId xmlns:a16="http://schemas.microsoft.com/office/drawing/2014/main" id="{0CDED7AC-F465-44E7-C8C8-7A661B299475}"/>
              </a:ext>
            </a:extLst>
          </p:cNvPr>
          <p:cNvSpPr>
            <a:spLocks noGrp="1"/>
          </p:cNvSpPr>
          <p:nvPr>
            <p:ph type="sldNum" sz="quarter" idx="12"/>
          </p:nvPr>
        </p:nvSpPr>
        <p:spPr/>
        <p:txBody>
          <a:bodyPr/>
          <a:lstStyle/>
          <a:p>
            <a:fld id="{27C6CCC6-2BE5-4E42-96A4-D1E8E81A3D8E}" type="slidenum">
              <a:rPr lang="fr-FR" smtClean="0"/>
              <a:t>4</a:t>
            </a:fld>
            <a:endParaRPr lang="fr-FR"/>
          </a:p>
        </p:txBody>
      </p:sp>
      <p:sp>
        <p:nvSpPr>
          <p:cNvPr id="5" name="Text Placeholder 4">
            <a:extLst>
              <a:ext uri="{FF2B5EF4-FFF2-40B4-BE49-F238E27FC236}">
                <a16:creationId xmlns:a16="http://schemas.microsoft.com/office/drawing/2014/main" id="{DDCE0170-495B-5A31-EEAC-253F5B8F0725}"/>
              </a:ext>
            </a:extLst>
          </p:cNvPr>
          <p:cNvSpPr>
            <a:spLocks noGrp="1"/>
          </p:cNvSpPr>
          <p:nvPr>
            <p:ph type="body" sz="quarter" idx="13"/>
          </p:nvPr>
        </p:nvSpPr>
        <p:spPr>
          <a:xfrm>
            <a:off x="471488" y="471599"/>
            <a:ext cx="5915026" cy="7721767"/>
          </a:xfrm>
        </p:spPr>
        <p:txBody>
          <a:bodyPr>
            <a:noAutofit/>
          </a:bodyPr>
          <a:lstStyle/>
          <a:p>
            <a:pPr marL="0" marR="0" lvl="0" indent="0" algn="just" defTabSz="685800" rtl="0" eaLnBrk="1" fontAlgn="auto" latinLnBrk="0" hangingPunct="1">
              <a:spcBef>
                <a:spcPts val="0"/>
              </a:spcBef>
              <a:buClrTx/>
              <a:buSzTx/>
              <a:buFont typeface="Arial" panose="020B0604020202020204" pitchFamily="34" charset="0"/>
              <a:buNone/>
              <a:tabLst/>
              <a:defRPr/>
            </a:pPr>
            <a:r>
              <a:rPr kumimoji="0" lang="en-GB" sz="1200" b="1"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2.2. Data Cleaning and Integration</a:t>
            </a:r>
          </a:p>
          <a:p>
            <a:pPr marL="0" marR="0" lvl="0" indent="0" algn="just" defTabSz="685800" rtl="0" eaLnBrk="1" fontAlgn="auto" latinLnBrk="0" hangingPunct="1">
              <a:spcBef>
                <a:spcPts val="0"/>
              </a:spcBef>
              <a:buClrTx/>
              <a:buSzTx/>
              <a:buFont typeface="Arial" panose="020B0604020202020204" pitchFamily="34" charset="0"/>
              <a:buNone/>
              <a:tabLst/>
              <a:defRPr/>
            </a:pPr>
            <a:r>
              <a:rPr kumimoji="0" lang="en-GB"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Amidst almost 30,000 pictures collected, some had to be removed because they were duplicates, some because they would bring nothing in terms of training (no feature to detect) or because they depicted too extreme context (sideway picture of the road, picture in the middle of a railroad, …). </a:t>
            </a:r>
          </a:p>
          <a:p>
            <a:pPr marL="0" marR="0" lvl="0" indent="0" algn="just" defTabSz="685800" rtl="0" eaLnBrk="1" fontAlgn="auto" latinLnBrk="0" hangingPunct="1">
              <a:spcBef>
                <a:spcPts val="0"/>
              </a:spcBef>
              <a:buClrTx/>
              <a:buSzTx/>
              <a:buFont typeface="Arial" panose="020B0604020202020204" pitchFamily="34" charset="0"/>
              <a:buNone/>
              <a:tabLst/>
              <a:defRPr/>
            </a:pPr>
            <a:r>
              <a:rPr kumimoji="0" lang="en-GB"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Finally, it was necessary to ensure consistency in terms of coordinate systems and data formats (for labelling in .txt file) and structure (creation of training, testing and validation folders); when merging all the images from different sources to create a unified database. The database is divided into four datasets, one for each model.</a:t>
            </a:r>
          </a:p>
          <a:p>
            <a:pPr marL="0" marR="0" lvl="0" indent="0" algn="just" defTabSz="685800" rtl="0" eaLnBrk="1" fontAlgn="auto" latinLnBrk="0" hangingPunct="1">
              <a:spcBef>
                <a:spcPts val="0"/>
              </a:spcBef>
              <a:buClrTx/>
              <a:buSzTx/>
              <a:buFont typeface="Arial" panose="020B0604020202020204" pitchFamily="34" charset="0"/>
              <a:buNone/>
              <a:tabLst/>
              <a:defRPr/>
            </a:pPr>
            <a:r>
              <a:rPr kumimoji="0" lang="en-GB" sz="1400" b="1"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3. Multi-Layer Model</a:t>
            </a:r>
            <a:endParaRPr kumimoji="0" lang="en-GB" sz="14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endParaRPr>
          </a:p>
          <a:p>
            <a:pPr marL="0" marR="0" lvl="0" indent="0" algn="just" defTabSz="685800" rtl="0" eaLnBrk="1" fontAlgn="auto" latinLnBrk="0" hangingPunct="1">
              <a:spcBef>
                <a:spcPts val="0"/>
              </a:spcBef>
              <a:buClrTx/>
              <a:buSzTx/>
              <a:buFont typeface="Arial" panose="020B0604020202020204" pitchFamily="34" charset="0"/>
              <a:buNone/>
              <a:tabLst/>
              <a:defRPr/>
            </a:pPr>
            <a:r>
              <a:rPr kumimoji="0" lang="en-GB"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Recently, deep learning methods have shown great success in computer vision, like lane detection algorithm based on a CNN</a:t>
            </a:r>
            <a:r>
              <a:rPr kumimoji="0" lang="en-GB" b="1" i="0" u="none" strike="noStrike" kern="1200" cap="none" spc="0" normalizeH="0" baseline="30000" noProof="0" dirty="0">
                <a:ln>
                  <a:noFill/>
                </a:ln>
                <a:solidFill>
                  <a:srgbClr val="002245"/>
                </a:solidFill>
                <a:effectLst/>
                <a:uLnTx/>
                <a:uFillTx/>
                <a:latin typeface="Calibri" panose="020F0502020204030204" pitchFamily="34" charset="0"/>
                <a:ea typeface="+mn-ea"/>
                <a:cs typeface="Calibri" panose="020F0502020204030204" pitchFamily="34" charset="0"/>
              </a:rPr>
              <a:t>[2]</a:t>
            </a:r>
            <a:r>
              <a:rPr kumimoji="0" lang="en-GB"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 However, one common issue is that one model alone struggles to identify varying different types of shapes, i.e. it is hard to extract both lane marking, traffic signs and safety barriers using only one model. </a:t>
            </a:r>
          </a:p>
          <a:p>
            <a:pPr marL="0" marR="0" lvl="0" indent="0" algn="just" defTabSz="685800" rtl="0" eaLnBrk="1" fontAlgn="auto" latinLnBrk="0" hangingPunct="1">
              <a:spcBef>
                <a:spcPts val="0"/>
              </a:spcBef>
              <a:buClrTx/>
              <a:buSzTx/>
              <a:buFont typeface="Arial" panose="020B0604020202020204" pitchFamily="34" charset="0"/>
              <a:buNone/>
              <a:tabLst/>
              <a:defRPr/>
            </a:pPr>
            <a:r>
              <a:rPr kumimoji="0" lang="en-GB"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A Multi-Layer Model (MLM) is trained on Ground-Level (GL), Aerial view (A), and detailed Lane &amp; Road Marking (LRM) datasets. By training each of the GL object identification model, the satellite view object identification model, and the LRM identification model, on their side, the MLM comprehensively detects and classifies various road and traffic attributes, providing accurate road information to ease urban planning, traffic management, and infrastructure development in LMIC. Figure 2 provides an illustrative view of the MLM pipeline.</a:t>
            </a:r>
          </a:p>
          <a:p>
            <a:r>
              <a:rPr lang="en-GB" dirty="0"/>
              <a:t>The differences between the objectives for each model is that the Python library</a:t>
            </a:r>
            <a:r>
              <a:rPr lang="en-GB" dirty="0">
                <a:solidFill>
                  <a:schemeClr val="bg1"/>
                </a:solidFill>
              </a:rPr>
              <a:t> </a:t>
            </a:r>
            <a:r>
              <a:rPr lang="en-GB" dirty="0"/>
              <a:t>YOLOv8 performs well when detecting boxes,   polygons or lines, but not all at the same time.</a:t>
            </a:r>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pPr>
              <a:spcAft>
                <a:spcPts val="2100"/>
              </a:spcAft>
            </a:pPr>
            <a:endParaRPr lang="en-GB" b="1" dirty="0"/>
          </a:p>
          <a:p>
            <a:r>
              <a:rPr lang="en-GB" sz="1200" b="1" dirty="0"/>
              <a:t>3.1. Layer 1: Ground Level </a:t>
            </a:r>
          </a:p>
          <a:p>
            <a:r>
              <a:rPr lang="en-GB" dirty="0"/>
              <a:t>The first layer of the multi-layer model consists of two sub-layers. Each of these two models has been trained on a specific dataset to detect certain classes. </a:t>
            </a:r>
          </a:p>
          <a:p>
            <a:r>
              <a:rPr lang="en-GB" dirty="0"/>
              <a:t>The first model of this GL layer detects four of the road classes: car, tree, traffic light, traffic sign; while the second model detects a further nine road attributes amongst which include: physical median, central hatching, safety barrier, sidewalk, protected sidewalk, pole, bike lane and pedestrian marked crossings. Model 1 has been first to be trained, focusing initially on testing out the capabilities of YOLOv8, using the OIDv7 pre-labelled dataset. Model 2 has been trained and improved three times. The road attributes in these images were manually labelled using Roboflow, a dedicated online tool for labelling images to be trained using a CNN algorithm. However, the lack of precision for detecting bike lanes indicated the need of further training iterations</a:t>
            </a:r>
          </a:p>
        </p:txBody>
      </p:sp>
      <p:grpSp>
        <p:nvGrpSpPr>
          <p:cNvPr id="6" name="Group 5">
            <a:extLst>
              <a:ext uri="{FF2B5EF4-FFF2-40B4-BE49-F238E27FC236}">
                <a16:creationId xmlns:a16="http://schemas.microsoft.com/office/drawing/2014/main" id="{B1297A7B-E3D2-D683-9D50-3C99E0249250}"/>
              </a:ext>
            </a:extLst>
          </p:cNvPr>
          <p:cNvGrpSpPr>
            <a:grpSpLocks noChangeAspect="1"/>
          </p:cNvGrpSpPr>
          <p:nvPr/>
        </p:nvGrpSpPr>
        <p:grpSpPr>
          <a:xfrm>
            <a:off x="3542511" y="1519586"/>
            <a:ext cx="2844000" cy="2160000"/>
            <a:chOff x="3530502" y="275196"/>
            <a:chExt cx="2856009" cy="2104139"/>
          </a:xfrm>
        </p:grpSpPr>
        <p:grpSp>
          <p:nvGrpSpPr>
            <p:cNvPr id="7" name="Group 6">
              <a:extLst>
                <a:ext uri="{FF2B5EF4-FFF2-40B4-BE49-F238E27FC236}">
                  <a16:creationId xmlns:a16="http://schemas.microsoft.com/office/drawing/2014/main" id="{46C32BFA-E0E1-CF9B-3AA3-753EC0F0477E}"/>
                </a:ext>
              </a:extLst>
            </p:cNvPr>
            <p:cNvGrpSpPr/>
            <p:nvPr/>
          </p:nvGrpSpPr>
          <p:grpSpPr>
            <a:xfrm>
              <a:off x="3530502" y="994337"/>
              <a:ext cx="2856009" cy="1384998"/>
              <a:chOff x="3575543" y="3120103"/>
              <a:chExt cx="2856009" cy="1384998"/>
            </a:xfrm>
          </p:grpSpPr>
          <p:grpSp>
            <p:nvGrpSpPr>
              <p:cNvPr id="9" name="Group 8">
                <a:extLst>
                  <a:ext uri="{FF2B5EF4-FFF2-40B4-BE49-F238E27FC236}">
                    <a16:creationId xmlns:a16="http://schemas.microsoft.com/office/drawing/2014/main" id="{E9D557E4-787B-AF91-2A0D-640E09398D6C}"/>
                  </a:ext>
                </a:extLst>
              </p:cNvPr>
              <p:cNvGrpSpPr/>
              <p:nvPr/>
            </p:nvGrpSpPr>
            <p:grpSpPr>
              <a:xfrm>
                <a:off x="3575543" y="3120103"/>
                <a:ext cx="2856009" cy="426280"/>
                <a:chOff x="3677357" y="3122888"/>
                <a:chExt cx="2856009" cy="426280"/>
              </a:xfrm>
            </p:grpSpPr>
            <p:sp>
              <p:nvSpPr>
                <p:cNvPr id="11" name="Rectangle 10">
                  <a:extLst>
                    <a:ext uri="{FF2B5EF4-FFF2-40B4-BE49-F238E27FC236}">
                      <a16:creationId xmlns:a16="http://schemas.microsoft.com/office/drawing/2014/main" id="{7B03B732-4B5D-01A7-51EF-41554C52CE8A}"/>
                    </a:ext>
                  </a:extLst>
                </p:cNvPr>
                <p:cNvSpPr>
                  <a:spLocks noChangeAspect="1"/>
                </p:cNvSpPr>
                <p:nvPr/>
              </p:nvSpPr>
              <p:spPr>
                <a:xfrm>
                  <a:off x="3677357" y="3146269"/>
                  <a:ext cx="499730" cy="37951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19050"/>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pic>
              <p:nvPicPr>
                <p:cNvPr id="12" name="Graphic 11" descr="Document with solid fill">
                  <a:extLst>
                    <a:ext uri="{FF2B5EF4-FFF2-40B4-BE49-F238E27FC236}">
                      <a16:creationId xmlns:a16="http://schemas.microsoft.com/office/drawing/2014/main" id="{0D231899-EF04-160C-ED4A-D6A2DA887C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07086" y="3122888"/>
                  <a:ext cx="426280" cy="426280"/>
                </a:xfrm>
                <a:prstGeom prst="rect">
                  <a:avLst/>
                </a:prstGeom>
              </p:spPr>
            </p:pic>
            <p:cxnSp>
              <p:nvCxnSpPr>
                <p:cNvPr id="13" name="Straight Arrow Connector 12">
                  <a:extLst>
                    <a:ext uri="{FF2B5EF4-FFF2-40B4-BE49-F238E27FC236}">
                      <a16:creationId xmlns:a16="http://schemas.microsoft.com/office/drawing/2014/main" id="{783C7BDC-3B04-00CB-293F-9FE073C67CC1}"/>
                    </a:ext>
                  </a:extLst>
                </p:cNvPr>
                <p:cNvCxnSpPr>
                  <a:cxnSpLocks/>
                </p:cNvCxnSpPr>
                <p:nvPr/>
              </p:nvCxnSpPr>
              <p:spPr>
                <a:xfrm>
                  <a:off x="6008536" y="3336028"/>
                  <a:ext cx="17620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12CB82F9-D99C-0608-B777-6B2CBB776756}"/>
                    </a:ext>
                  </a:extLst>
                </p:cNvPr>
                <p:cNvCxnSpPr>
                  <a:cxnSpLocks/>
                </p:cNvCxnSpPr>
                <p:nvPr/>
              </p:nvCxnSpPr>
              <p:spPr>
                <a:xfrm>
                  <a:off x="4109013" y="3336028"/>
                  <a:ext cx="14951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10" name="TextBox 9">
                <a:extLst>
                  <a:ext uri="{FF2B5EF4-FFF2-40B4-BE49-F238E27FC236}">
                    <a16:creationId xmlns:a16="http://schemas.microsoft.com/office/drawing/2014/main" id="{238C0EB0-CECF-191C-EC9D-0AA4620AB6C9}"/>
                  </a:ext>
                </a:extLst>
              </p:cNvPr>
              <p:cNvSpPr txBox="1"/>
              <p:nvPr/>
            </p:nvSpPr>
            <p:spPr>
              <a:xfrm>
                <a:off x="3575543" y="4258880"/>
                <a:ext cx="2810968" cy="246221"/>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Fig.</a:t>
                </a:r>
                <a:r>
                  <a:rPr lang="en-GB" sz="1000" b="1">
                    <a:solidFill>
                      <a:srgbClr val="002245"/>
                    </a:solidFill>
                    <a:latin typeface="Calibri" panose="020F0502020204030204" pitchFamily="34" charset="0"/>
                    <a:cs typeface="Calibri" panose="020F0502020204030204" pitchFamily="34" charset="0"/>
                  </a:rPr>
                  <a:t> 2.</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MLM architecture</a:t>
                </a:r>
              </a:p>
            </p:txBody>
          </p:sp>
        </p:grpSp>
        <p:pic>
          <p:nvPicPr>
            <p:cNvPr id="8" name="Picture 7">
              <a:extLst>
                <a:ext uri="{FF2B5EF4-FFF2-40B4-BE49-F238E27FC236}">
                  <a16:creationId xmlns:a16="http://schemas.microsoft.com/office/drawing/2014/main" id="{0679F948-50CD-4A26-9F2B-1C21A9CD61A1}"/>
                </a:ext>
              </a:extLst>
            </p:cNvPr>
            <p:cNvPicPr>
              <a:picLocks noChangeAspect="1"/>
            </p:cNvPicPr>
            <p:nvPr/>
          </p:nvPicPr>
          <p:blipFill>
            <a:blip r:embed="rId5"/>
            <a:stretch>
              <a:fillRect/>
            </a:stretch>
          </p:blipFill>
          <p:spPr>
            <a:xfrm>
              <a:off x="4111670" y="275196"/>
              <a:ext cx="1750008" cy="1833958"/>
            </a:xfrm>
            <a:prstGeom prst="rect">
              <a:avLst/>
            </a:prstGeom>
          </p:spPr>
        </p:pic>
      </p:grpSp>
      <p:sp>
        <p:nvSpPr>
          <p:cNvPr id="15" name="Text Placeholder 6">
            <a:extLst>
              <a:ext uri="{FF2B5EF4-FFF2-40B4-BE49-F238E27FC236}">
                <a16:creationId xmlns:a16="http://schemas.microsoft.com/office/drawing/2014/main" id="{118913F8-2571-21EF-3268-73ED2D85B492}"/>
              </a:ext>
            </a:extLst>
          </p:cNvPr>
          <p:cNvSpPr txBox="1">
            <a:spLocks/>
          </p:cNvSpPr>
          <p:nvPr/>
        </p:nvSpPr>
        <p:spPr>
          <a:xfrm>
            <a:off x="471486" y="8290682"/>
            <a:ext cx="5915025" cy="924404"/>
          </a:xfrm>
          <a:prstGeom prst="rect">
            <a:avLst/>
          </a:prstGeom>
        </p:spPr>
        <p:txBody>
          <a:bodyPr tIns="90000" bIns="90000"/>
          <a:lstStyle>
            <a:lvl1pPr marL="0" indent="0" algn="just" defTabSz="685800" rtl="0" eaLnBrk="1" latinLnBrk="0" hangingPunct="1">
              <a:lnSpc>
                <a:spcPct val="90000"/>
              </a:lnSpc>
              <a:spcBef>
                <a:spcPts val="750"/>
              </a:spcBef>
              <a:buFont typeface="Arial" panose="020B0604020202020204" pitchFamily="34" charset="0"/>
              <a:buNone/>
              <a:defRPr sz="1200" kern="1200">
                <a:solidFill>
                  <a:srgbClr val="001F42"/>
                </a:solidFill>
                <a:latin typeface="Calibri" panose="020F0502020204030204" pitchFamily="34" charset="0"/>
                <a:ea typeface="+mn-ea"/>
                <a:cs typeface="Calibri" panose="020F050202020403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spcAft>
                <a:spcPts val="600"/>
              </a:spcAft>
            </a:pPr>
            <a:r>
              <a:rPr lang="en-FR" sz="1050" b="1"/>
              <a:t>References</a:t>
            </a:r>
          </a:p>
          <a:p>
            <a:pPr>
              <a:spcBef>
                <a:spcPts val="0"/>
              </a:spcBef>
            </a:pPr>
            <a:r>
              <a:rPr lang="en-GB" sz="1050"/>
              <a:t>[2] Road markings dataset, 20,000 images: Lee, S., Kim, J. , Shin Yoon, J., Shin, S., Bailo, O., Kim, N., Lee, T.H., Seok Hong, H., Han, S.H., So Kweon, I.: VGPNet: Vanishing point guided network for lane and road marking detection and recognition. In: Proceedings of the IEEE international conference on computer vision. pp. 1947–1955 (2017)</a:t>
            </a:r>
          </a:p>
        </p:txBody>
      </p:sp>
      <p:cxnSp>
        <p:nvCxnSpPr>
          <p:cNvPr id="16" name="Straight Connector 15">
            <a:extLst>
              <a:ext uri="{FF2B5EF4-FFF2-40B4-BE49-F238E27FC236}">
                <a16:creationId xmlns:a16="http://schemas.microsoft.com/office/drawing/2014/main" id="{CC7A4B0F-DB0F-290E-A0E9-F67CDF3FB38A}"/>
              </a:ext>
            </a:extLst>
          </p:cNvPr>
          <p:cNvCxnSpPr>
            <a:cxnSpLocks/>
          </p:cNvCxnSpPr>
          <p:nvPr/>
        </p:nvCxnSpPr>
        <p:spPr>
          <a:xfrm flipV="1">
            <a:off x="471486" y="8290682"/>
            <a:ext cx="4320000" cy="2"/>
          </a:xfrm>
          <a:prstGeom prst="line">
            <a:avLst/>
          </a:prstGeom>
          <a:ln w="28575">
            <a:solidFill>
              <a:srgbClr val="0000CE"/>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8582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7F27BA-9EAC-2BE0-76B7-8DEAD50B980B}"/>
              </a:ext>
            </a:extLst>
          </p:cNvPr>
          <p:cNvSpPr>
            <a:spLocks noGrp="1"/>
          </p:cNvSpPr>
          <p:nvPr>
            <p:ph type="dt" sz="half" idx="10"/>
          </p:nvPr>
        </p:nvSpPr>
        <p:spPr/>
        <p:txBody>
          <a:bodyPr/>
          <a:lstStyle/>
          <a:p>
            <a:fld id="{E9856E1B-8E17-3F40-9625-7C355F82DED9}" type="datetime1">
              <a:rPr lang="fr-FR" smtClean="0"/>
              <a:t>22/06/2024</a:t>
            </a:fld>
            <a:endParaRPr lang="fr-FR"/>
          </a:p>
        </p:txBody>
      </p:sp>
      <p:sp>
        <p:nvSpPr>
          <p:cNvPr id="4" name="Slide Number Placeholder 3">
            <a:extLst>
              <a:ext uri="{FF2B5EF4-FFF2-40B4-BE49-F238E27FC236}">
                <a16:creationId xmlns:a16="http://schemas.microsoft.com/office/drawing/2014/main" id="{479BC03D-41C1-8140-112B-80CEEF0864BD}"/>
              </a:ext>
            </a:extLst>
          </p:cNvPr>
          <p:cNvSpPr>
            <a:spLocks noGrp="1"/>
          </p:cNvSpPr>
          <p:nvPr>
            <p:ph type="sldNum" sz="quarter" idx="12"/>
          </p:nvPr>
        </p:nvSpPr>
        <p:spPr/>
        <p:txBody>
          <a:bodyPr/>
          <a:lstStyle/>
          <a:p>
            <a:fld id="{27C6CCC6-2BE5-4E42-96A4-D1E8E81A3D8E}" type="slidenum">
              <a:rPr lang="fr-FR" smtClean="0"/>
              <a:t>5</a:t>
            </a:fld>
            <a:endParaRPr lang="fr-FR"/>
          </a:p>
        </p:txBody>
      </p:sp>
      <p:sp>
        <p:nvSpPr>
          <p:cNvPr id="5" name="Text Placeholder 4">
            <a:extLst>
              <a:ext uri="{FF2B5EF4-FFF2-40B4-BE49-F238E27FC236}">
                <a16:creationId xmlns:a16="http://schemas.microsoft.com/office/drawing/2014/main" id="{E81C9123-8FC9-D7B0-AFEB-D2F09A3C3438}"/>
              </a:ext>
            </a:extLst>
          </p:cNvPr>
          <p:cNvSpPr>
            <a:spLocks noGrp="1"/>
          </p:cNvSpPr>
          <p:nvPr>
            <p:ph type="body" sz="quarter" idx="13"/>
          </p:nvPr>
        </p:nvSpPr>
        <p:spPr>
          <a:xfrm>
            <a:off x="471488" y="471600"/>
            <a:ext cx="5915026" cy="8460000"/>
          </a:xfrm>
        </p:spPr>
        <p:txBody>
          <a:bodyPr>
            <a:noAutofit/>
          </a:bodyPr>
          <a:lstStyle/>
          <a:p>
            <a:pPr>
              <a:spcAft>
                <a:spcPts val="800"/>
              </a:spcAft>
            </a:pPr>
            <a:r>
              <a:rPr lang="en-GB" sz="1100" dirty="0"/>
              <a:t>on dedicated dataset to improve this specific class detection performance. The new bike lane dataset allowed the third training iterations of the second model to be able to detect a wider range of bike lanes.</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b="1"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3.2. Layer 2: Aerial Level </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The second layer consists of  a YOLOv8 model for detecting intersection characteristics, such as: roundabouts and grade junctions. The specificity of this model, thus this layer, is its purpose and the dataset used. The dataset consisted of LMIC satellite images obtained from Google Maps (manually labelled using Roboflow). This model is initiated if and only if the user specify the need for aerial view detection. The focus shifted once it was recognized the limitations of the initial GL method when it came to detecting intersection, prompting the adoption to a new aerial perspective.</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b="1"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3.3. Layer 3: Lane &amp; Road Marking </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The third layer consists of a last YOLOv8 model for detecting road marking such as: direction arrows, diamond signals, slow signs, continuous lane marking such as edge lines, yellow markings, bike lanes, pedestrian marked crossings and bus lanes (which is a brand-new attribute, not required yet for the RSSAT). </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lang="en-GB" sz="1100" dirty="0"/>
              <a:t>This model come back to a ground-level point of view, allowing the reuse of the same LMIC originated training dataset as for Layer 1. </a:t>
            </a:r>
            <a:endParaRPr kumimoji="0" lang="en-GB"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endParaRP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b="1"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3.4 Merging the layers</a:t>
            </a:r>
          </a:p>
          <a:p>
            <a:pPr>
              <a:spcAft>
                <a:spcPts val="800"/>
              </a:spcAft>
              <a:defRPr/>
            </a:pPr>
            <a:r>
              <a:rPr kumimoji="0" lang="en-GB"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The Multi-Layer Model can process as input </a:t>
            </a:r>
            <a:r>
              <a:rPr lang="en-GB" sz="1100" dirty="0"/>
              <a:t>either im</a:t>
            </a:r>
            <a:r>
              <a:rPr kumimoji="0" lang="en-GB"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ages, videos, or both (the videos are discretised as a series of pictures). To analyse a road, one can then </a:t>
            </a:r>
            <a:r>
              <a:rPr lang="en-GB" sz="1100" dirty="0"/>
              <a:t>input a series of ground-level pictures, which intersection is disjointed, or ground-level video of the road. Satellite pictures or videos are optional and can be avoided if the class identified by Layer 3 are not needed. </a:t>
            </a:r>
            <a:r>
              <a:rPr kumimoji="0" lang="en-GB"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The algorithm process each pictures one after another. Each model is applied one after another on every picture to extract its relative classes. </a:t>
            </a:r>
            <a:r>
              <a:rPr lang="en-GB" sz="1100" dirty="0"/>
              <a:t>This method allow for detailed object unique identification. The results are stored in </a:t>
            </a:r>
            <a:r>
              <a:rPr lang="en-GB" sz="1100" i="1" dirty="0"/>
              <a:t>grouped_result_detailed </a:t>
            </a:r>
            <a:r>
              <a:rPr lang="en-GB" sz="1100" dirty="0"/>
              <a:t>table which fields are: </a:t>
            </a:r>
            <a:r>
              <a:rPr lang="en-GB" sz="1100" i="1" dirty="0"/>
              <a:t>filename</a:t>
            </a:r>
            <a:r>
              <a:rPr lang="en-GB" sz="1100" dirty="0"/>
              <a:t>, </a:t>
            </a:r>
            <a:r>
              <a:rPr lang="en-GB" sz="1100" i="1" dirty="0"/>
              <a:t>object_id</a:t>
            </a:r>
            <a:r>
              <a:rPr lang="en-GB" sz="1100" dirty="0"/>
              <a:t>, </a:t>
            </a:r>
            <a:r>
              <a:rPr lang="en-GB" sz="1100" i="1" dirty="0"/>
              <a:t>class</a:t>
            </a:r>
            <a:r>
              <a:rPr lang="en-GB" sz="1100" dirty="0"/>
              <a:t>, </a:t>
            </a:r>
            <a:r>
              <a:rPr lang="en-GB" sz="1100" i="1" dirty="0"/>
              <a:t>confidence</a:t>
            </a:r>
            <a:r>
              <a:rPr lang="en-GB" sz="1100" dirty="0"/>
              <a:t>, </a:t>
            </a:r>
            <a:r>
              <a:rPr lang="en-GB" sz="1100" i="1" dirty="0"/>
              <a:t>Index</a:t>
            </a:r>
            <a:r>
              <a:rPr lang="en-GB" sz="1100" dirty="0"/>
              <a:t> (a file index), </a:t>
            </a:r>
            <a:r>
              <a:rPr lang="en-GB" sz="1100" i="1" dirty="0"/>
              <a:t>GPS</a:t>
            </a:r>
            <a:r>
              <a:rPr lang="en-GB" sz="1100" dirty="0"/>
              <a:t> (for now empty). This structure leaves the possibility for future work to address unique object level treatment. </a:t>
            </a:r>
          </a:p>
          <a:p>
            <a:pPr>
              <a:spcAft>
                <a:spcPts val="800"/>
              </a:spcAft>
              <a:defRPr/>
            </a:pPr>
            <a:r>
              <a:rPr kumimoji="0" lang="en-GB"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Nevertheless,</a:t>
            </a:r>
            <a:r>
              <a:rPr lang="en-GB" sz="1100" dirty="0"/>
              <a:t> road safety attribute assessment require a different approach</a:t>
            </a:r>
            <a:r>
              <a:rPr kumimoji="0" lang="en-GB"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 The RSSAT requires specific road features, thus the detailed table is refined to aggregate results per road section. This formatted table summarises findings across distinct categories like: intersection characteristics, pedestrian crossings, roadside objects, and segment attributes. Objective evaluation criteria are applied throughout the analysis to interpret feature presence and condition. Criteria include cumulative counts, average confidences, and thresholds derived from the aggregated data to ensure consistent and reliable assessment outcomes.</a:t>
            </a:r>
          </a:p>
          <a:p>
            <a:pPr lvl="0">
              <a:spcAft>
                <a:spcPts val="800"/>
              </a:spcAft>
              <a:defRPr/>
            </a:pPr>
            <a:r>
              <a:rPr kumimoji="0" lang="en-GB"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Interactive </a:t>
            </a:r>
            <a:r>
              <a:rPr lang="en-GB" sz="1100" dirty="0"/>
              <a:t>elements are </a:t>
            </a:r>
            <a:r>
              <a:rPr kumimoji="0" lang="en-GB"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integrated </a:t>
            </a:r>
            <a:r>
              <a:rPr lang="en-GB" sz="1100" dirty="0"/>
              <a:t>all along the script </a:t>
            </a:r>
            <a:r>
              <a:rPr kumimoji="0" lang="en-GB" sz="1100" b="0" i="0" u="none" strike="noStrike" kern="1200" cap="none" spc="0" normalizeH="0" baseline="0" noProof="0" dirty="0">
                <a:ln>
                  <a:noFill/>
                </a:ln>
                <a:solidFill>
                  <a:srgbClr val="002245"/>
                </a:solidFill>
                <a:effectLst/>
                <a:uLnTx/>
                <a:uFillTx/>
                <a:latin typeface="Calibri" panose="020F0502020204030204" pitchFamily="34" charset="0"/>
                <a:ea typeface="+mn-ea"/>
                <a:cs typeface="Calibri" panose="020F0502020204030204" pitchFamily="34" charset="0"/>
              </a:rPr>
              <a:t>to facilitate user inputs, to ease advancement and outputs saving, and to provide informative messages during script execution.</a:t>
            </a:r>
            <a:endParaRPr kumimoji="0" lang="en-GB" sz="1400" b="1" i="0" u="none" strike="noStrike" kern="1200" cap="none" spc="0" normalizeH="0" baseline="0" noProof="0" dirty="0">
              <a:ln>
                <a:noFill/>
              </a:ln>
              <a:solidFill>
                <a:srgbClr val="002245"/>
              </a:solidFill>
              <a:effectLst/>
              <a:uLnTx/>
              <a:uFillTx/>
              <a:latin typeface="Calibri"/>
              <a:ea typeface="Calibri"/>
              <a:cs typeface="Calibri"/>
            </a:endParaRPr>
          </a:p>
        </p:txBody>
      </p:sp>
      <p:sp>
        <p:nvSpPr>
          <p:cNvPr id="16" name="Footer Placeholder 2">
            <a:extLst>
              <a:ext uri="{FF2B5EF4-FFF2-40B4-BE49-F238E27FC236}">
                <a16:creationId xmlns:a16="http://schemas.microsoft.com/office/drawing/2014/main" id="{475B349A-188B-226A-B8A7-75FA01AE33B2}"/>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grpSp>
        <p:nvGrpSpPr>
          <p:cNvPr id="42" name="Group 41">
            <a:extLst>
              <a:ext uri="{FF2B5EF4-FFF2-40B4-BE49-F238E27FC236}">
                <a16:creationId xmlns:a16="http://schemas.microsoft.com/office/drawing/2014/main" id="{0FB95EF9-A95F-A223-6358-BF0A57A413BD}"/>
              </a:ext>
            </a:extLst>
          </p:cNvPr>
          <p:cNvGrpSpPr/>
          <p:nvPr/>
        </p:nvGrpSpPr>
        <p:grpSpPr>
          <a:xfrm>
            <a:off x="8534151" y="595183"/>
            <a:ext cx="6822293" cy="7159865"/>
            <a:chOff x="8534151" y="595183"/>
            <a:chExt cx="6822293" cy="7159865"/>
          </a:xfrm>
        </p:grpSpPr>
        <p:grpSp>
          <p:nvGrpSpPr>
            <p:cNvPr id="55" name="Group 54">
              <a:extLst>
                <a:ext uri="{FF2B5EF4-FFF2-40B4-BE49-F238E27FC236}">
                  <a16:creationId xmlns:a16="http://schemas.microsoft.com/office/drawing/2014/main" id="{3CC57B46-980B-3CBF-10C7-BE38EF53AEF2}"/>
                </a:ext>
              </a:extLst>
            </p:cNvPr>
            <p:cNvGrpSpPr>
              <a:grpSpLocks noChangeAspect="1"/>
            </p:cNvGrpSpPr>
            <p:nvPr/>
          </p:nvGrpSpPr>
          <p:grpSpPr>
            <a:xfrm>
              <a:off x="8534151" y="595183"/>
              <a:ext cx="6822293" cy="7159865"/>
              <a:chOff x="261259" y="264292"/>
              <a:chExt cx="6895445" cy="7236638"/>
            </a:xfrm>
          </p:grpSpPr>
          <p:grpSp>
            <p:nvGrpSpPr>
              <p:cNvPr id="56" name="Group 55">
                <a:extLst>
                  <a:ext uri="{FF2B5EF4-FFF2-40B4-BE49-F238E27FC236}">
                    <a16:creationId xmlns:a16="http://schemas.microsoft.com/office/drawing/2014/main" id="{E75EA1BB-8A9F-4F91-7A37-6D57F3AFBF56}"/>
                  </a:ext>
                </a:extLst>
              </p:cNvPr>
              <p:cNvGrpSpPr>
                <a:grpSpLocks noChangeAspect="1"/>
              </p:cNvGrpSpPr>
              <p:nvPr/>
            </p:nvGrpSpPr>
            <p:grpSpPr>
              <a:xfrm>
                <a:off x="261259" y="264292"/>
                <a:ext cx="6895445" cy="7236638"/>
                <a:chOff x="-40254" y="-1374213"/>
                <a:chExt cx="10020668" cy="10516481"/>
              </a:xfrm>
            </p:grpSpPr>
            <p:sp>
              <p:nvSpPr>
                <p:cNvPr id="77" name="TextBox 76">
                  <a:extLst>
                    <a:ext uri="{FF2B5EF4-FFF2-40B4-BE49-F238E27FC236}">
                      <a16:creationId xmlns:a16="http://schemas.microsoft.com/office/drawing/2014/main" id="{465D4969-CFF9-52B1-30A9-4CCEF9EF0A5D}"/>
                    </a:ext>
                  </a:extLst>
                </p:cNvPr>
                <p:cNvSpPr txBox="1"/>
                <p:nvPr/>
              </p:nvSpPr>
              <p:spPr>
                <a:xfrm>
                  <a:off x="5513748" y="3869720"/>
                  <a:ext cx="1417578" cy="369332"/>
                </a:xfrm>
                <a:prstGeom prst="rect">
                  <a:avLst/>
                </a:prstGeom>
                <a:noFill/>
              </p:spPr>
              <p:txBody>
                <a:bodyPr wrap="square" rtlCol="0" anchor="ctr">
                  <a:spAutoFit/>
                </a:bodyPr>
                <a:lstStyle/>
                <a:p>
                  <a:r>
                    <a:rPr lang="en-FR"/>
                    <a:t>…</a:t>
                  </a:r>
                </a:p>
              </p:txBody>
            </p:sp>
            <p:grpSp>
              <p:nvGrpSpPr>
                <p:cNvPr id="78" name="Group 77">
                  <a:extLst>
                    <a:ext uri="{FF2B5EF4-FFF2-40B4-BE49-F238E27FC236}">
                      <a16:creationId xmlns:a16="http://schemas.microsoft.com/office/drawing/2014/main" id="{E5DC4876-79D3-90E9-1A0D-ACB03122A34B}"/>
                    </a:ext>
                  </a:extLst>
                </p:cNvPr>
                <p:cNvGrpSpPr>
                  <a:grpSpLocks noChangeAspect="1"/>
                </p:cNvGrpSpPr>
                <p:nvPr/>
              </p:nvGrpSpPr>
              <p:grpSpPr>
                <a:xfrm>
                  <a:off x="-40254" y="-1374213"/>
                  <a:ext cx="10020668" cy="10516481"/>
                  <a:chOff x="0" y="-1455979"/>
                  <a:chExt cx="10020668" cy="10516481"/>
                </a:xfrm>
              </p:grpSpPr>
              <p:grpSp>
                <p:nvGrpSpPr>
                  <p:cNvPr id="79" name="Group 78">
                    <a:extLst>
                      <a:ext uri="{FF2B5EF4-FFF2-40B4-BE49-F238E27FC236}">
                        <a16:creationId xmlns:a16="http://schemas.microsoft.com/office/drawing/2014/main" id="{0FA5A596-3AD2-3254-F71C-FFAF38F0C46D}"/>
                      </a:ext>
                    </a:extLst>
                  </p:cNvPr>
                  <p:cNvGrpSpPr/>
                  <p:nvPr/>
                </p:nvGrpSpPr>
                <p:grpSpPr>
                  <a:xfrm>
                    <a:off x="97415" y="1640941"/>
                    <a:ext cx="5345588" cy="6625705"/>
                    <a:chOff x="1065887" y="1640941"/>
                    <a:chExt cx="5345588" cy="6625705"/>
                  </a:xfrm>
                </p:grpSpPr>
                <p:grpSp>
                  <p:nvGrpSpPr>
                    <p:cNvPr id="85" name="Group 84">
                      <a:extLst>
                        <a:ext uri="{FF2B5EF4-FFF2-40B4-BE49-F238E27FC236}">
                          <a16:creationId xmlns:a16="http://schemas.microsoft.com/office/drawing/2014/main" id="{71263B1B-BE78-D8EF-8CA7-3594AC7659B7}"/>
                        </a:ext>
                      </a:extLst>
                    </p:cNvPr>
                    <p:cNvGrpSpPr/>
                    <p:nvPr/>
                  </p:nvGrpSpPr>
                  <p:grpSpPr>
                    <a:xfrm>
                      <a:off x="1065887" y="1640941"/>
                      <a:ext cx="4726226" cy="6625705"/>
                      <a:chOff x="1660287" y="938971"/>
                      <a:chExt cx="4726226" cy="6625705"/>
                    </a:xfrm>
                  </p:grpSpPr>
                  <p:sp>
                    <p:nvSpPr>
                      <p:cNvPr id="95" name="Rectangle 94">
                        <a:extLst>
                          <a:ext uri="{FF2B5EF4-FFF2-40B4-BE49-F238E27FC236}">
                            <a16:creationId xmlns:a16="http://schemas.microsoft.com/office/drawing/2014/main" id="{C744CED0-3CB7-E323-0584-47050E28848C}"/>
                          </a:ext>
                        </a:extLst>
                      </p:cNvPr>
                      <p:cNvSpPr>
                        <a:spLocks noChangeAspect="1"/>
                      </p:cNvSpPr>
                      <p:nvPr/>
                    </p:nvSpPr>
                    <p:spPr>
                      <a:xfrm>
                        <a:off x="3327821" y="5312609"/>
                        <a:ext cx="3058692" cy="2252067"/>
                      </a:xfrm>
                      <a:prstGeom prst="rect">
                        <a:avLst/>
                      </a:prstGeom>
                      <a:blipFill dpi="0"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a:blip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96" name="Rectangle 95">
                        <a:extLst>
                          <a:ext uri="{FF2B5EF4-FFF2-40B4-BE49-F238E27FC236}">
                            <a16:creationId xmlns:a16="http://schemas.microsoft.com/office/drawing/2014/main" id="{04462C53-D521-1943-FF64-BB94E5CA0D36}"/>
                          </a:ext>
                        </a:extLst>
                      </p:cNvPr>
                      <p:cNvSpPr>
                        <a:spLocks noChangeAspect="1"/>
                      </p:cNvSpPr>
                      <p:nvPr/>
                    </p:nvSpPr>
                    <p:spPr>
                      <a:xfrm>
                        <a:off x="3327821" y="938971"/>
                        <a:ext cx="3058692" cy="2252066"/>
                      </a:xfrm>
                      <a:prstGeom prst="rect">
                        <a:avLst/>
                      </a:prstGeom>
                      <a:blipFill dpi="0"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a:blip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97" name="Rectangle 96">
                        <a:extLst>
                          <a:ext uri="{FF2B5EF4-FFF2-40B4-BE49-F238E27FC236}">
                            <a16:creationId xmlns:a16="http://schemas.microsoft.com/office/drawing/2014/main" id="{63A8323B-9415-9AB4-00FB-E74D2F3A4BFD}"/>
                          </a:ext>
                        </a:extLst>
                      </p:cNvPr>
                      <p:cNvSpPr>
                        <a:spLocks noChangeAspect="1"/>
                      </p:cNvSpPr>
                      <p:nvPr/>
                    </p:nvSpPr>
                    <p:spPr>
                      <a:xfrm>
                        <a:off x="3327821" y="3125790"/>
                        <a:ext cx="3058692" cy="2252067"/>
                      </a:xfrm>
                      <a:prstGeom prst="rect">
                        <a:avLst/>
                      </a:prstGeom>
                      <a:blipFill dpi="0"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a:blip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98" name="Rectangle 97">
                        <a:extLst>
                          <a:ext uri="{FF2B5EF4-FFF2-40B4-BE49-F238E27FC236}">
                            <a16:creationId xmlns:a16="http://schemas.microsoft.com/office/drawing/2014/main" id="{F85FFB44-7FF1-CC92-26B2-14425665F740}"/>
                          </a:ext>
                        </a:extLst>
                      </p:cNvPr>
                      <p:cNvSpPr>
                        <a:spLocks noChangeAspect="1"/>
                      </p:cNvSpPr>
                      <p:nvPr/>
                    </p:nvSpPr>
                    <p:spPr>
                      <a:xfrm>
                        <a:off x="1660287" y="938971"/>
                        <a:ext cx="3058692" cy="2252067"/>
                      </a:xfrm>
                      <a:prstGeom prst="rect">
                        <a:avLst/>
                      </a:prstGeom>
                      <a:blipFill dpi="0" rotWithShape="1">
                        <a:blip r:embed="rId3">
                          <a:extLst>
                            <a:ext uri="{28A0092B-C50C-407E-A947-70E740481C1C}">
                              <a14:useLocalDpi xmlns:a14="http://schemas.microsoft.com/office/drawing/2010/main" val="0"/>
                            </a:ext>
                          </a:extLst>
                        </a:blip>
                        <a:srcRect/>
                        <a:stretch>
                          <a:fillRect/>
                        </a:stretch>
                      </a:blip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99" name="Rectangle 98">
                        <a:extLst>
                          <a:ext uri="{FF2B5EF4-FFF2-40B4-BE49-F238E27FC236}">
                            <a16:creationId xmlns:a16="http://schemas.microsoft.com/office/drawing/2014/main" id="{FD22F11A-6163-C6DE-A014-0B4969074363}"/>
                          </a:ext>
                        </a:extLst>
                      </p:cNvPr>
                      <p:cNvSpPr>
                        <a:spLocks noChangeAspect="1"/>
                      </p:cNvSpPr>
                      <p:nvPr/>
                    </p:nvSpPr>
                    <p:spPr>
                      <a:xfrm>
                        <a:off x="1660287" y="3125790"/>
                        <a:ext cx="3058692" cy="2252067"/>
                      </a:xfrm>
                      <a:prstGeom prst="rect">
                        <a:avLst/>
                      </a:prstGeom>
                      <a:blipFill dpi="0" rotWithShape="1">
                        <a:blip r:embed="rId3">
                          <a:extLst>
                            <a:ext uri="{28A0092B-C50C-407E-A947-70E740481C1C}">
                              <a14:useLocalDpi xmlns:a14="http://schemas.microsoft.com/office/drawing/2010/main" val="0"/>
                            </a:ext>
                          </a:extLst>
                        </a:blip>
                        <a:srcRect/>
                        <a:stretch>
                          <a:fillRect/>
                        </a:stretch>
                      </a:blip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00" name="Rectangle 99">
                        <a:extLst>
                          <a:ext uri="{FF2B5EF4-FFF2-40B4-BE49-F238E27FC236}">
                            <a16:creationId xmlns:a16="http://schemas.microsoft.com/office/drawing/2014/main" id="{8536BEE2-7EA3-13C8-BE31-E01FC771558D}"/>
                          </a:ext>
                        </a:extLst>
                      </p:cNvPr>
                      <p:cNvSpPr>
                        <a:spLocks noChangeAspect="1"/>
                      </p:cNvSpPr>
                      <p:nvPr/>
                    </p:nvSpPr>
                    <p:spPr>
                      <a:xfrm>
                        <a:off x="1660287" y="5312609"/>
                        <a:ext cx="3058692" cy="2252067"/>
                      </a:xfrm>
                      <a:prstGeom prst="rect">
                        <a:avLst/>
                      </a:prstGeom>
                      <a:blipFill dpi="0" rotWithShape="1">
                        <a:blip r:embed="rId3">
                          <a:extLst>
                            <a:ext uri="{28A0092B-C50C-407E-A947-70E740481C1C}">
                              <a14:useLocalDpi xmlns:a14="http://schemas.microsoft.com/office/drawing/2010/main" val="0"/>
                            </a:ext>
                          </a:extLst>
                        </a:blip>
                        <a:srcRect/>
                        <a:stretch>
                          <a:fillRect/>
                        </a:stretch>
                      </a:blip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grpSp>
                <p:cxnSp>
                  <p:nvCxnSpPr>
                    <p:cNvPr id="86" name="Straight Arrow Connector 85">
                      <a:extLst>
                        <a:ext uri="{FF2B5EF4-FFF2-40B4-BE49-F238E27FC236}">
                          <a16:creationId xmlns:a16="http://schemas.microsoft.com/office/drawing/2014/main" id="{9F967C81-60D8-17D2-909C-933E68F33F50}"/>
                        </a:ext>
                      </a:extLst>
                    </p:cNvPr>
                    <p:cNvCxnSpPr>
                      <a:cxnSpLocks/>
                    </p:cNvCxnSpPr>
                    <p:nvPr/>
                  </p:nvCxnSpPr>
                  <p:spPr>
                    <a:xfrm>
                      <a:off x="5653159" y="2166429"/>
                      <a:ext cx="758316" cy="0"/>
                    </a:xfrm>
                    <a:prstGeom prst="straightConnector1">
                      <a:avLst/>
                    </a:prstGeom>
                    <a:ln w="38100">
                      <a:solidFill>
                        <a:srgbClr val="5793A6"/>
                      </a:solidFill>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696E31DC-CBBD-EDC4-1F42-CCC11F33246F}"/>
                        </a:ext>
                      </a:extLst>
                    </p:cNvPr>
                    <p:cNvCxnSpPr>
                      <a:cxnSpLocks/>
                    </p:cNvCxnSpPr>
                    <p:nvPr/>
                  </p:nvCxnSpPr>
                  <p:spPr>
                    <a:xfrm>
                      <a:off x="5653159" y="2822571"/>
                      <a:ext cx="758316" cy="0"/>
                    </a:xfrm>
                    <a:prstGeom prst="straightConnector1">
                      <a:avLst/>
                    </a:prstGeom>
                    <a:ln w="38100">
                      <a:solidFill>
                        <a:srgbClr val="5793A6"/>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08461A7D-6ADB-88F4-5B5D-9518117CBCEC}"/>
                        </a:ext>
                      </a:extLst>
                    </p:cNvPr>
                    <p:cNvCxnSpPr>
                      <a:cxnSpLocks/>
                    </p:cNvCxnSpPr>
                    <p:nvPr/>
                  </p:nvCxnSpPr>
                  <p:spPr>
                    <a:xfrm>
                      <a:off x="5653159" y="3478713"/>
                      <a:ext cx="758316" cy="0"/>
                    </a:xfrm>
                    <a:prstGeom prst="straightConnector1">
                      <a:avLst/>
                    </a:prstGeom>
                    <a:ln w="38100">
                      <a:solidFill>
                        <a:srgbClr val="5793A6"/>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E66DE849-7F69-6A23-F15E-7EAE76A03166}"/>
                        </a:ext>
                      </a:extLst>
                    </p:cNvPr>
                    <p:cNvCxnSpPr>
                      <a:cxnSpLocks/>
                    </p:cNvCxnSpPr>
                    <p:nvPr/>
                  </p:nvCxnSpPr>
                  <p:spPr>
                    <a:xfrm>
                      <a:off x="5653159" y="4409671"/>
                      <a:ext cx="758316" cy="0"/>
                    </a:xfrm>
                    <a:prstGeom prst="straightConnector1">
                      <a:avLst/>
                    </a:prstGeom>
                    <a:ln w="38100">
                      <a:solidFill>
                        <a:srgbClr val="71A769"/>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CB6B999C-C21E-03D1-D860-333E1F66B219}"/>
                        </a:ext>
                      </a:extLst>
                    </p:cNvPr>
                    <p:cNvCxnSpPr>
                      <a:cxnSpLocks/>
                    </p:cNvCxnSpPr>
                    <p:nvPr/>
                  </p:nvCxnSpPr>
                  <p:spPr>
                    <a:xfrm>
                      <a:off x="5653159" y="5065813"/>
                      <a:ext cx="758316" cy="0"/>
                    </a:xfrm>
                    <a:prstGeom prst="straightConnector1">
                      <a:avLst/>
                    </a:prstGeom>
                    <a:ln w="38100">
                      <a:solidFill>
                        <a:srgbClr val="71A769"/>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09D87377-9220-9705-8937-8988D5467E44}"/>
                        </a:ext>
                      </a:extLst>
                    </p:cNvPr>
                    <p:cNvCxnSpPr>
                      <a:cxnSpLocks/>
                    </p:cNvCxnSpPr>
                    <p:nvPr/>
                  </p:nvCxnSpPr>
                  <p:spPr>
                    <a:xfrm>
                      <a:off x="5653159" y="5721955"/>
                      <a:ext cx="758316" cy="0"/>
                    </a:xfrm>
                    <a:prstGeom prst="straightConnector1">
                      <a:avLst/>
                    </a:prstGeom>
                    <a:ln w="38100">
                      <a:solidFill>
                        <a:srgbClr val="71A769"/>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ADAB32C4-CB4A-181C-AAB0-708FE8F85959}"/>
                        </a:ext>
                      </a:extLst>
                    </p:cNvPr>
                    <p:cNvCxnSpPr>
                      <a:cxnSpLocks/>
                    </p:cNvCxnSpPr>
                    <p:nvPr/>
                  </p:nvCxnSpPr>
                  <p:spPr>
                    <a:xfrm>
                      <a:off x="5628197" y="6673504"/>
                      <a:ext cx="758316" cy="0"/>
                    </a:xfrm>
                    <a:prstGeom prst="straightConnector1">
                      <a:avLst/>
                    </a:prstGeom>
                    <a:ln w="38100">
                      <a:solidFill>
                        <a:srgbClr val="A76A53"/>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9B0C40E7-BC4D-0102-6FDA-89F88D9C5B82}"/>
                        </a:ext>
                      </a:extLst>
                    </p:cNvPr>
                    <p:cNvCxnSpPr>
                      <a:cxnSpLocks/>
                    </p:cNvCxnSpPr>
                    <p:nvPr/>
                  </p:nvCxnSpPr>
                  <p:spPr>
                    <a:xfrm>
                      <a:off x="5628197" y="7329646"/>
                      <a:ext cx="758316" cy="0"/>
                    </a:xfrm>
                    <a:prstGeom prst="straightConnector1">
                      <a:avLst/>
                    </a:prstGeom>
                    <a:ln w="38100">
                      <a:solidFill>
                        <a:srgbClr val="A76A53"/>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0E840678-2A06-D363-154B-9B31043C452C}"/>
                        </a:ext>
                      </a:extLst>
                    </p:cNvPr>
                    <p:cNvCxnSpPr>
                      <a:cxnSpLocks/>
                    </p:cNvCxnSpPr>
                    <p:nvPr/>
                  </p:nvCxnSpPr>
                  <p:spPr>
                    <a:xfrm>
                      <a:off x="5628197" y="7985788"/>
                      <a:ext cx="758316" cy="0"/>
                    </a:xfrm>
                    <a:prstGeom prst="straightConnector1">
                      <a:avLst/>
                    </a:prstGeom>
                    <a:ln w="38100">
                      <a:solidFill>
                        <a:srgbClr val="A76A53"/>
                      </a:solidFill>
                      <a:tailEnd type="triangle"/>
                    </a:ln>
                  </p:spPr>
                  <p:style>
                    <a:lnRef idx="2">
                      <a:schemeClr val="accent1"/>
                    </a:lnRef>
                    <a:fillRef idx="0">
                      <a:schemeClr val="accent1"/>
                    </a:fillRef>
                    <a:effectRef idx="1">
                      <a:schemeClr val="accent1"/>
                    </a:effectRef>
                    <a:fontRef idx="minor">
                      <a:schemeClr val="tx1"/>
                    </a:fontRef>
                  </p:style>
                </p:cxnSp>
              </p:grpSp>
              <p:sp>
                <p:nvSpPr>
                  <p:cNvPr id="80" name="TextBox 79">
                    <a:extLst>
                      <a:ext uri="{FF2B5EF4-FFF2-40B4-BE49-F238E27FC236}">
                        <a16:creationId xmlns:a16="http://schemas.microsoft.com/office/drawing/2014/main" id="{0A9A5F25-2F27-A806-2556-0891C364A2AE}"/>
                      </a:ext>
                    </a:extLst>
                  </p:cNvPr>
                  <p:cNvSpPr txBox="1"/>
                  <p:nvPr/>
                </p:nvSpPr>
                <p:spPr>
                  <a:xfrm>
                    <a:off x="5554002" y="-263166"/>
                    <a:ext cx="1417578" cy="369332"/>
                  </a:xfrm>
                  <a:prstGeom prst="rect">
                    <a:avLst/>
                  </a:prstGeom>
                  <a:noFill/>
                </p:spPr>
                <p:txBody>
                  <a:bodyPr wrap="square" rtlCol="0" anchor="ctr">
                    <a:spAutoFit/>
                  </a:bodyPr>
                  <a:lstStyle/>
                  <a:p>
                    <a:r>
                      <a:rPr lang="en-FR"/>
                      <a:t>Class 1</a:t>
                    </a:r>
                  </a:p>
                </p:txBody>
              </p:sp>
              <p:sp>
                <p:nvSpPr>
                  <p:cNvPr id="81" name="TextBox 80">
                    <a:extLst>
                      <a:ext uri="{FF2B5EF4-FFF2-40B4-BE49-F238E27FC236}">
                        <a16:creationId xmlns:a16="http://schemas.microsoft.com/office/drawing/2014/main" id="{BE89A4A5-483F-672E-7965-BCF0B1D8D5D1}"/>
                      </a:ext>
                    </a:extLst>
                  </p:cNvPr>
                  <p:cNvSpPr txBox="1"/>
                  <p:nvPr/>
                </p:nvSpPr>
                <p:spPr>
                  <a:xfrm>
                    <a:off x="5554002" y="309281"/>
                    <a:ext cx="1417578" cy="536724"/>
                  </a:xfrm>
                  <a:prstGeom prst="rect">
                    <a:avLst/>
                  </a:prstGeom>
                  <a:noFill/>
                </p:spPr>
                <p:txBody>
                  <a:bodyPr wrap="square" rtlCol="0" anchor="ctr">
                    <a:spAutoFit/>
                  </a:bodyPr>
                  <a:lstStyle/>
                  <a:p>
                    <a:r>
                      <a:rPr lang="en-FR"/>
                      <a:t>Class 2</a:t>
                    </a:r>
                  </a:p>
                </p:txBody>
              </p:sp>
              <p:sp>
                <p:nvSpPr>
                  <p:cNvPr id="82" name="TextBox 81">
                    <a:extLst>
                      <a:ext uri="{FF2B5EF4-FFF2-40B4-BE49-F238E27FC236}">
                        <a16:creationId xmlns:a16="http://schemas.microsoft.com/office/drawing/2014/main" id="{64098139-96DA-3FEF-A7BB-CC6004B2565A}"/>
                      </a:ext>
                    </a:extLst>
                  </p:cNvPr>
                  <p:cNvSpPr txBox="1"/>
                  <p:nvPr/>
                </p:nvSpPr>
                <p:spPr>
                  <a:xfrm>
                    <a:off x="5554002" y="1048009"/>
                    <a:ext cx="1417578" cy="369332"/>
                  </a:xfrm>
                  <a:prstGeom prst="rect">
                    <a:avLst/>
                  </a:prstGeom>
                  <a:noFill/>
                </p:spPr>
                <p:txBody>
                  <a:bodyPr wrap="square" rtlCol="0" anchor="ctr">
                    <a:spAutoFit/>
                  </a:bodyPr>
                  <a:lstStyle/>
                  <a:p>
                    <a:r>
                      <a:rPr lang="en-FR"/>
                      <a:t>Class 3</a:t>
                    </a:r>
                  </a:p>
                </p:txBody>
              </p:sp>
              <p:sp>
                <p:nvSpPr>
                  <p:cNvPr id="83" name="TextBox 82">
                    <a:extLst>
                      <a:ext uri="{FF2B5EF4-FFF2-40B4-BE49-F238E27FC236}">
                        <a16:creationId xmlns:a16="http://schemas.microsoft.com/office/drawing/2014/main" id="{A5832407-4A06-169E-FB9C-E622C8757CCA}"/>
                      </a:ext>
                    </a:extLst>
                  </p:cNvPr>
                  <p:cNvSpPr txBox="1"/>
                  <p:nvPr/>
                </p:nvSpPr>
                <p:spPr>
                  <a:xfrm>
                    <a:off x="5554001" y="7801122"/>
                    <a:ext cx="1417579" cy="369332"/>
                  </a:xfrm>
                  <a:prstGeom prst="rect">
                    <a:avLst/>
                  </a:prstGeom>
                  <a:noFill/>
                </p:spPr>
                <p:txBody>
                  <a:bodyPr wrap="square" rtlCol="0" anchor="ctr">
                    <a:spAutoFit/>
                  </a:bodyPr>
                  <a:lstStyle/>
                  <a:p>
                    <a:r>
                      <a:rPr lang="en-FR"/>
                      <a:t>Class X</a:t>
                    </a:r>
                  </a:p>
                </p:txBody>
              </p:sp>
              <p:sp>
                <p:nvSpPr>
                  <p:cNvPr id="84" name="Rectangle 83">
                    <a:extLst>
                      <a:ext uri="{FF2B5EF4-FFF2-40B4-BE49-F238E27FC236}">
                        <a16:creationId xmlns:a16="http://schemas.microsoft.com/office/drawing/2014/main" id="{BF558E7F-F845-DC2B-BBEB-8136DB2CA34C}"/>
                      </a:ext>
                    </a:extLst>
                  </p:cNvPr>
                  <p:cNvSpPr/>
                  <p:nvPr/>
                </p:nvSpPr>
                <p:spPr>
                  <a:xfrm>
                    <a:off x="0" y="-1455979"/>
                    <a:ext cx="10020668" cy="10516481"/>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grpSp>
          </p:grpSp>
          <p:sp>
            <p:nvSpPr>
              <p:cNvPr id="57" name="TextBox 56">
                <a:extLst>
                  <a:ext uri="{FF2B5EF4-FFF2-40B4-BE49-F238E27FC236}">
                    <a16:creationId xmlns:a16="http://schemas.microsoft.com/office/drawing/2014/main" id="{AB3E1D59-09B4-B49B-3D89-2F189A5693CA}"/>
                  </a:ext>
                </a:extLst>
              </p:cNvPr>
              <p:cNvSpPr txBox="1"/>
              <p:nvPr/>
            </p:nvSpPr>
            <p:spPr>
              <a:xfrm>
                <a:off x="5749427" y="2391692"/>
                <a:ext cx="1274172" cy="338554"/>
              </a:xfrm>
              <a:prstGeom prst="rect">
                <a:avLst/>
              </a:prstGeom>
              <a:noFill/>
            </p:spPr>
            <p:txBody>
              <a:bodyPr wrap="square" rtlCol="0" anchor="ctr">
                <a:spAutoFit/>
              </a:bodyPr>
              <a:lstStyle/>
              <a:p>
                <a:pPr algn="ctr"/>
                <a:r>
                  <a:rPr lang="en-FR" sz="1600"/>
                  <a:t>Attribute 1</a:t>
                </a:r>
              </a:p>
            </p:txBody>
          </p:sp>
          <p:sp>
            <p:nvSpPr>
              <p:cNvPr id="58" name="TextBox 57">
                <a:extLst>
                  <a:ext uri="{FF2B5EF4-FFF2-40B4-BE49-F238E27FC236}">
                    <a16:creationId xmlns:a16="http://schemas.microsoft.com/office/drawing/2014/main" id="{982CD387-17D5-20D8-E0D7-6AED23EA7BD1}"/>
                  </a:ext>
                </a:extLst>
              </p:cNvPr>
              <p:cNvSpPr txBox="1"/>
              <p:nvPr/>
            </p:nvSpPr>
            <p:spPr>
              <a:xfrm>
                <a:off x="5749426" y="3396115"/>
                <a:ext cx="1274172" cy="338554"/>
              </a:xfrm>
              <a:prstGeom prst="rect">
                <a:avLst/>
              </a:prstGeom>
              <a:noFill/>
            </p:spPr>
            <p:txBody>
              <a:bodyPr wrap="square" rtlCol="0" anchor="ctr">
                <a:spAutoFit/>
              </a:bodyPr>
              <a:lstStyle/>
              <a:p>
                <a:pPr algn="ctr"/>
                <a:r>
                  <a:rPr lang="en-FR" sz="1600"/>
                  <a:t>Attribute 2</a:t>
                </a:r>
              </a:p>
            </p:txBody>
          </p:sp>
          <p:sp>
            <p:nvSpPr>
              <p:cNvPr id="59" name="TextBox 58">
                <a:extLst>
                  <a:ext uri="{FF2B5EF4-FFF2-40B4-BE49-F238E27FC236}">
                    <a16:creationId xmlns:a16="http://schemas.microsoft.com/office/drawing/2014/main" id="{E1007F4D-8054-DB93-B10A-7DBC65906C9D}"/>
                  </a:ext>
                </a:extLst>
              </p:cNvPr>
              <p:cNvSpPr txBox="1"/>
              <p:nvPr/>
            </p:nvSpPr>
            <p:spPr>
              <a:xfrm>
                <a:off x="5749427" y="4400538"/>
                <a:ext cx="1274172" cy="338554"/>
              </a:xfrm>
              <a:prstGeom prst="rect">
                <a:avLst/>
              </a:prstGeom>
              <a:noFill/>
            </p:spPr>
            <p:txBody>
              <a:bodyPr wrap="square" rtlCol="0" anchor="ctr">
                <a:spAutoFit/>
              </a:bodyPr>
              <a:lstStyle/>
              <a:p>
                <a:pPr algn="ctr"/>
                <a:r>
                  <a:rPr lang="en-FR" sz="1600"/>
                  <a:t>…</a:t>
                </a:r>
              </a:p>
            </p:txBody>
          </p:sp>
          <p:sp>
            <p:nvSpPr>
              <p:cNvPr id="60" name="TextBox 59">
                <a:extLst>
                  <a:ext uri="{FF2B5EF4-FFF2-40B4-BE49-F238E27FC236}">
                    <a16:creationId xmlns:a16="http://schemas.microsoft.com/office/drawing/2014/main" id="{756F883C-3A5B-65AD-DC0B-9E93E20BAC0D}"/>
                  </a:ext>
                </a:extLst>
              </p:cNvPr>
              <p:cNvSpPr txBox="1"/>
              <p:nvPr/>
            </p:nvSpPr>
            <p:spPr>
              <a:xfrm>
                <a:off x="5749425" y="5404960"/>
                <a:ext cx="1274172" cy="338554"/>
              </a:xfrm>
              <a:prstGeom prst="rect">
                <a:avLst/>
              </a:prstGeom>
              <a:noFill/>
            </p:spPr>
            <p:txBody>
              <a:bodyPr wrap="square" rtlCol="0" anchor="ctr">
                <a:spAutoFit/>
              </a:bodyPr>
              <a:lstStyle/>
              <a:p>
                <a:pPr algn="ctr"/>
                <a:r>
                  <a:rPr lang="en-FR" sz="1600"/>
                  <a:t>Attribute Y</a:t>
                </a:r>
              </a:p>
            </p:txBody>
          </p:sp>
          <p:cxnSp>
            <p:nvCxnSpPr>
              <p:cNvPr id="61" name="Straight Connector 60">
                <a:extLst>
                  <a:ext uri="{FF2B5EF4-FFF2-40B4-BE49-F238E27FC236}">
                    <a16:creationId xmlns:a16="http://schemas.microsoft.com/office/drawing/2014/main" id="{F6CFECFB-6CF2-B236-6339-FCFD1EFD6CA0}"/>
                  </a:ext>
                </a:extLst>
              </p:cNvPr>
              <p:cNvCxnSpPr>
                <a:cxnSpLocks/>
                <a:stCxn id="80" idx="3"/>
                <a:endCxn id="57" idx="1"/>
              </p:cNvCxnSpPr>
              <p:nvPr/>
            </p:nvCxnSpPr>
            <p:spPr>
              <a:xfrm>
                <a:off x="5058558" y="1212169"/>
                <a:ext cx="690868" cy="134879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16E1C62C-5EEB-E7C1-DC52-9B0B718D322A}"/>
                  </a:ext>
                </a:extLst>
              </p:cNvPr>
              <p:cNvCxnSpPr>
                <a:cxnSpLocks/>
                <a:stCxn id="81" idx="3"/>
                <a:endCxn id="57" idx="1"/>
              </p:cNvCxnSpPr>
              <p:nvPr/>
            </p:nvCxnSpPr>
            <p:spPr>
              <a:xfrm>
                <a:off x="5058558" y="1663676"/>
                <a:ext cx="690868" cy="89729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DFA4AB60-325A-1208-2E0E-C437A9DA8114}"/>
                  </a:ext>
                </a:extLst>
              </p:cNvPr>
              <p:cNvCxnSpPr>
                <a:cxnSpLocks/>
                <a:stCxn id="82" idx="3"/>
                <a:endCxn id="57" idx="1"/>
              </p:cNvCxnSpPr>
              <p:nvPr/>
            </p:nvCxnSpPr>
            <p:spPr>
              <a:xfrm>
                <a:off x="5058558" y="2114419"/>
                <a:ext cx="690868" cy="44654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B8E67074-B3D7-1BCB-1DE5-E7A68D4DFAAF}"/>
                  </a:ext>
                </a:extLst>
              </p:cNvPr>
              <p:cNvCxnSpPr>
                <a:cxnSpLocks/>
                <a:stCxn id="77" idx="3"/>
                <a:endCxn id="57" idx="1"/>
              </p:cNvCxnSpPr>
              <p:nvPr/>
            </p:nvCxnSpPr>
            <p:spPr>
              <a:xfrm flipV="1">
                <a:off x="5058558" y="2560969"/>
                <a:ext cx="690868" cy="143887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EE1CFB71-9906-B76F-AF40-037649C381D6}"/>
                  </a:ext>
                </a:extLst>
              </p:cNvPr>
              <p:cNvCxnSpPr>
                <a:cxnSpLocks/>
                <a:stCxn id="83" idx="3"/>
                <a:endCxn id="57" idx="1"/>
              </p:cNvCxnSpPr>
              <p:nvPr/>
            </p:nvCxnSpPr>
            <p:spPr>
              <a:xfrm flipV="1">
                <a:off x="5058558" y="2560969"/>
                <a:ext cx="690868" cy="420042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6B3487C-89EC-CC8C-320A-D99E8A172F06}"/>
                  </a:ext>
                </a:extLst>
              </p:cNvPr>
              <p:cNvCxnSpPr>
                <a:cxnSpLocks/>
                <a:stCxn id="83" idx="3"/>
                <a:endCxn id="58" idx="1"/>
              </p:cNvCxnSpPr>
              <p:nvPr/>
            </p:nvCxnSpPr>
            <p:spPr>
              <a:xfrm flipV="1">
                <a:off x="5058558" y="3565392"/>
                <a:ext cx="690867" cy="319600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C0058218-FB84-06D7-CF6F-575D2C30962D}"/>
                  </a:ext>
                </a:extLst>
              </p:cNvPr>
              <p:cNvCxnSpPr>
                <a:cxnSpLocks/>
                <a:stCxn id="77" idx="3"/>
                <a:endCxn id="58" idx="1"/>
              </p:cNvCxnSpPr>
              <p:nvPr/>
            </p:nvCxnSpPr>
            <p:spPr>
              <a:xfrm flipV="1">
                <a:off x="5058558" y="3565392"/>
                <a:ext cx="690867" cy="4344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8C49A13B-F851-E59C-0A5C-CF833750DCFB}"/>
                  </a:ext>
                </a:extLst>
              </p:cNvPr>
              <p:cNvCxnSpPr>
                <a:cxnSpLocks/>
                <a:stCxn id="82" idx="3"/>
                <a:endCxn id="58" idx="1"/>
              </p:cNvCxnSpPr>
              <p:nvPr/>
            </p:nvCxnSpPr>
            <p:spPr>
              <a:xfrm>
                <a:off x="5058558" y="2114419"/>
                <a:ext cx="690867" cy="145097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F4665066-76CA-DF81-CF4F-367281FF6060}"/>
                  </a:ext>
                </a:extLst>
              </p:cNvPr>
              <p:cNvCxnSpPr>
                <a:cxnSpLocks/>
                <a:stCxn id="81" idx="3"/>
                <a:endCxn id="58" idx="1"/>
              </p:cNvCxnSpPr>
              <p:nvPr/>
            </p:nvCxnSpPr>
            <p:spPr>
              <a:xfrm>
                <a:off x="5058558" y="1663676"/>
                <a:ext cx="690867" cy="190171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09AE5E44-1EF1-5B66-73DF-250B948CC333}"/>
                  </a:ext>
                </a:extLst>
              </p:cNvPr>
              <p:cNvCxnSpPr>
                <a:cxnSpLocks/>
                <a:stCxn id="80" idx="3"/>
                <a:endCxn id="58" idx="1"/>
              </p:cNvCxnSpPr>
              <p:nvPr/>
            </p:nvCxnSpPr>
            <p:spPr>
              <a:xfrm>
                <a:off x="5058558" y="1212169"/>
                <a:ext cx="690867" cy="235322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8FDD7AA9-92AB-44D7-EEA3-C345051153C9}"/>
                  </a:ext>
                </a:extLst>
              </p:cNvPr>
              <p:cNvCxnSpPr>
                <a:cxnSpLocks/>
                <a:stCxn id="83" idx="3"/>
                <a:endCxn id="59" idx="1"/>
              </p:cNvCxnSpPr>
              <p:nvPr/>
            </p:nvCxnSpPr>
            <p:spPr>
              <a:xfrm flipV="1">
                <a:off x="5058558" y="4569815"/>
                <a:ext cx="690868" cy="219158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1AD03E6F-370A-C558-12F7-BB486B8E4175}"/>
                  </a:ext>
                </a:extLst>
              </p:cNvPr>
              <p:cNvCxnSpPr>
                <a:cxnSpLocks/>
                <a:stCxn id="77" idx="3"/>
                <a:endCxn id="59" idx="1"/>
              </p:cNvCxnSpPr>
              <p:nvPr/>
            </p:nvCxnSpPr>
            <p:spPr>
              <a:xfrm>
                <a:off x="5058558" y="3999840"/>
                <a:ext cx="690868" cy="56997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0E442EE2-F9A0-F93E-7188-F577BC5A571A}"/>
                  </a:ext>
                </a:extLst>
              </p:cNvPr>
              <p:cNvCxnSpPr>
                <a:cxnSpLocks/>
                <a:stCxn id="82" idx="3"/>
                <a:endCxn id="59" idx="1"/>
              </p:cNvCxnSpPr>
              <p:nvPr/>
            </p:nvCxnSpPr>
            <p:spPr>
              <a:xfrm>
                <a:off x="5058558" y="2114419"/>
                <a:ext cx="690868" cy="245539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A95534DD-0348-A9A9-3341-6347728FADA7}"/>
                  </a:ext>
                </a:extLst>
              </p:cNvPr>
              <p:cNvCxnSpPr>
                <a:cxnSpLocks/>
                <a:stCxn id="83" idx="3"/>
                <a:endCxn id="60" idx="1"/>
              </p:cNvCxnSpPr>
              <p:nvPr/>
            </p:nvCxnSpPr>
            <p:spPr>
              <a:xfrm flipV="1">
                <a:off x="5058558" y="5574237"/>
                <a:ext cx="690866" cy="118715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7964FAB2-B70F-1D99-7C64-A70B7E3DBE69}"/>
                  </a:ext>
                </a:extLst>
              </p:cNvPr>
              <p:cNvCxnSpPr>
                <a:cxnSpLocks/>
                <a:stCxn id="77" idx="3"/>
                <a:endCxn id="60" idx="1"/>
              </p:cNvCxnSpPr>
              <p:nvPr/>
            </p:nvCxnSpPr>
            <p:spPr>
              <a:xfrm>
                <a:off x="5058558" y="3999840"/>
                <a:ext cx="690866" cy="157439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A9813EB7-DFC6-C95D-806E-9267847A16D9}"/>
                  </a:ext>
                </a:extLst>
              </p:cNvPr>
              <p:cNvCxnSpPr>
                <a:cxnSpLocks/>
                <a:stCxn id="82" idx="3"/>
                <a:endCxn id="60" idx="1"/>
              </p:cNvCxnSpPr>
              <p:nvPr/>
            </p:nvCxnSpPr>
            <p:spPr>
              <a:xfrm>
                <a:off x="5058558" y="2114419"/>
                <a:ext cx="690866" cy="345981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1785F3B0-512C-42B1-6E53-671463E0B6F2}"/>
                </a:ext>
              </a:extLst>
            </p:cNvPr>
            <p:cNvGrpSpPr/>
            <p:nvPr/>
          </p:nvGrpSpPr>
          <p:grpSpPr>
            <a:xfrm>
              <a:off x="8583477" y="1174273"/>
              <a:ext cx="3639395" cy="1533259"/>
              <a:chOff x="8686550" y="2856038"/>
              <a:chExt cx="3639395" cy="1533259"/>
            </a:xfrm>
          </p:grpSpPr>
          <p:sp>
            <p:nvSpPr>
              <p:cNvPr id="3" name="Rectangle 2">
                <a:extLst>
                  <a:ext uri="{FF2B5EF4-FFF2-40B4-BE49-F238E27FC236}">
                    <a16:creationId xmlns:a16="http://schemas.microsoft.com/office/drawing/2014/main" id="{1AD922F1-50CA-621D-F30F-EF3E99B0B756}"/>
                  </a:ext>
                </a:extLst>
              </p:cNvPr>
              <p:cNvSpPr>
                <a:spLocks noChangeAspect="1"/>
              </p:cNvSpPr>
              <p:nvPr/>
            </p:nvSpPr>
            <p:spPr>
              <a:xfrm>
                <a:off x="9821844" y="2856038"/>
                <a:ext cx="2082426" cy="1533259"/>
              </a:xfrm>
              <a:prstGeom prst="rect">
                <a:avLst/>
              </a:prstGeom>
              <a:blipFill dpi="0"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a:blip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6" name="Rectangle 5">
                <a:extLst>
                  <a:ext uri="{FF2B5EF4-FFF2-40B4-BE49-F238E27FC236}">
                    <a16:creationId xmlns:a16="http://schemas.microsoft.com/office/drawing/2014/main" id="{15EF2DB1-166F-E1A7-F180-0546679CB1C4}"/>
                  </a:ext>
                </a:extLst>
              </p:cNvPr>
              <p:cNvSpPr>
                <a:spLocks noChangeAspect="1"/>
              </p:cNvSpPr>
              <p:nvPr/>
            </p:nvSpPr>
            <p:spPr>
              <a:xfrm>
                <a:off x="8686550" y="2856038"/>
                <a:ext cx="2082426" cy="1533259"/>
              </a:xfrm>
              <a:prstGeom prst="rect">
                <a:avLst/>
              </a:prstGeom>
              <a:blipFill dpi="0" rotWithShape="1">
                <a:blip r:embed="rId3">
                  <a:extLst>
                    <a:ext uri="{28A0092B-C50C-407E-A947-70E740481C1C}">
                      <a14:useLocalDpi xmlns:a14="http://schemas.microsoft.com/office/drawing/2010/main" val="0"/>
                    </a:ext>
                  </a:extLst>
                </a:blip>
                <a:srcRect/>
                <a:stretch>
                  <a:fillRect/>
                </a:stretch>
              </a:blip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cxnSp>
            <p:nvCxnSpPr>
              <p:cNvPr id="7" name="Straight Arrow Connector 6">
                <a:extLst>
                  <a:ext uri="{FF2B5EF4-FFF2-40B4-BE49-F238E27FC236}">
                    <a16:creationId xmlns:a16="http://schemas.microsoft.com/office/drawing/2014/main" id="{5B1E6BA3-3AFB-50BC-1672-10938EC887A1}"/>
                  </a:ext>
                </a:extLst>
              </p:cNvPr>
              <p:cNvCxnSpPr>
                <a:cxnSpLocks/>
              </p:cNvCxnSpPr>
              <p:nvPr/>
            </p:nvCxnSpPr>
            <p:spPr>
              <a:xfrm>
                <a:off x="11809667" y="3213802"/>
                <a:ext cx="516278" cy="0"/>
              </a:xfrm>
              <a:prstGeom prst="straightConnector1">
                <a:avLst/>
              </a:prstGeom>
              <a:ln w="38100">
                <a:solidFill>
                  <a:srgbClr val="5793A6"/>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04EDA5F3-3343-0601-4100-A42A8A954422}"/>
                  </a:ext>
                </a:extLst>
              </p:cNvPr>
              <p:cNvCxnSpPr>
                <a:cxnSpLocks/>
              </p:cNvCxnSpPr>
              <p:nvPr/>
            </p:nvCxnSpPr>
            <p:spPr>
              <a:xfrm>
                <a:off x="11809667" y="3660519"/>
                <a:ext cx="516278" cy="0"/>
              </a:xfrm>
              <a:prstGeom prst="straightConnector1">
                <a:avLst/>
              </a:prstGeom>
              <a:ln w="38100">
                <a:solidFill>
                  <a:srgbClr val="5793A6"/>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484AFC40-B1ED-5DA3-BA99-F60FEED85C11}"/>
                  </a:ext>
                </a:extLst>
              </p:cNvPr>
              <p:cNvCxnSpPr>
                <a:cxnSpLocks/>
              </p:cNvCxnSpPr>
              <p:nvPr/>
            </p:nvCxnSpPr>
            <p:spPr>
              <a:xfrm>
                <a:off x="11809667" y="4107236"/>
                <a:ext cx="516278" cy="0"/>
              </a:xfrm>
              <a:prstGeom prst="straightConnector1">
                <a:avLst/>
              </a:prstGeom>
              <a:ln w="38100">
                <a:solidFill>
                  <a:srgbClr val="5793A6"/>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11" name="Picture 10" descr="A screenshot of a computer&#10;&#10;Description automatically generated">
            <a:extLst>
              <a:ext uri="{FF2B5EF4-FFF2-40B4-BE49-F238E27FC236}">
                <a16:creationId xmlns:a16="http://schemas.microsoft.com/office/drawing/2014/main" id="{C57C701B-DC92-ACB4-D7B6-4922D1A51A50}"/>
              </a:ext>
            </a:extLst>
          </p:cNvPr>
          <p:cNvPicPr>
            <a:picLocks noChangeAspect="1"/>
          </p:cNvPicPr>
          <p:nvPr/>
        </p:nvPicPr>
        <p:blipFill>
          <a:blip r:embed="rId4"/>
          <a:stretch>
            <a:fillRect/>
          </a:stretch>
        </p:blipFill>
        <p:spPr>
          <a:xfrm>
            <a:off x="-3561932" y="2163821"/>
            <a:ext cx="2508656" cy="3775371"/>
          </a:xfrm>
          <a:prstGeom prst="rect">
            <a:avLst/>
          </a:prstGeom>
        </p:spPr>
      </p:pic>
      <p:pic>
        <p:nvPicPr>
          <p:cNvPr id="12" name="Picture 11">
            <a:extLst>
              <a:ext uri="{FF2B5EF4-FFF2-40B4-BE49-F238E27FC236}">
                <a16:creationId xmlns:a16="http://schemas.microsoft.com/office/drawing/2014/main" id="{08D71882-DF20-8666-4BB8-EDA0D7A67CBC}"/>
              </a:ext>
            </a:extLst>
          </p:cNvPr>
          <p:cNvPicPr>
            <a:picLocks noChangeAspect="1"/>
          </p:cNvPicPr>
          <p:nvPr/>
        </p:nvPicPr>
        <p:blipFill>
          <a:blip r:embed="rId5"/>
          <a:stretch>
            <a:fillRect/>
          </a:stretch>
        </p:blipFill>
        <p:spPr>
          <a:xfrm>
            <a:off x="-7705622" y="431428"/>
            <a:ext cx="6652346" cy="1365586"/>
          </a:xfrm>
          <a:prstGeom prst="rect">
            <a:avLst/>
          </a:prstGeom>
        </p:spPr>
      </p:pic>
    </p:spTree>
    <p:extLst>
      <p:ext uri="{BB962C8B-B14F-4D97-AF65-F5344CB8AC3E}">
        <p14:creationId xmlns:p14="http://schemas.microsoft.com/office/powerpoint/2010/main" val="528509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2D9E14-25FD-ABA4-3C19-57E7B0C88643}"/>
              </a:ext>
            </a:extLst>
          </p:cNvPr>
          <p:cNvSpPr>
            <a:spLocks noGrp="1"/>
          </p:cNvSpPr>
          <p:nvPr>
            <p:ph type="dt" sz="half" idx="10"/>
          </p:nvPr>
        </p:nvSpPr>
        <p:spPr/>
        <p:txBody>
          <a:bodyPr/>
          <a:lstStyle/>
          <a:p>
            <a:fld id="{CC2750E2-3F9B-AF48-A1D2-9F43F8B3311C}" type="datetime1">
              <a:rPr lang="fr-FR" smtClean="0"/>
              <a:t>22/06/2024</a:t>
            </a:fld>
            <a:endParaRPr lang="fr-FR"/>
          </a:p>
        </p:txBody>
      </p:sp>
      <p:sp>
        <p:nvSpPr>
          <p:cNvPr id="4" name="Slide Number Placeholder 3">
            <a:extLst>
              <a:ext uri="{FF2B5EF4-FFF2-40B4-BE49-F238E27FC236}">
                <a16:creationId xmlns:a16="http://schemas.microsoft.com/office/drawing/2014/main" id="{021C98D6-6CC3-7B01-145A-AC9FE5F8E8B0}"/>
              </a:ext>
            </a:extLst>
          </p:cNvPr>
          <p:cNvSpPr>
            <a:spLocks noGrp="1"/>
          </p:cNvSpPr>
          <p:nvPr>
            <p:ph type="sldNum" sz="quarter" idx="12"/>
          </p:nvPr>
        </p:nvSpPr>
        <p:spPr/>
        <p:txBody>
          <a:bodyPr/>
          <a:lstStyle/>
          <a:p>
            <a:fld id="{27C6CCC6-2BE5-4E42-96A4-D1E8E81A3D8E}" type="slidenum">
              <a:rPr lang="fr-FR" smtClean="0"/>
              <a:t>6</a:t>
            </a:fld>
            <a:endParaRPr lang="fr-FR"/>
          </a:p>
        </p:txBody>
      </p:sp>
      <p:sp>
        <p:nvSpPr>
          <p:cNvPr id="5" name="Text Placeholder 4">
            <a:extLst>
              <a:ext uri="{FF2B5EF4-FFF2-40B4-BE49-F238E27FC236}">
                <a16:creationId xmlns:a16="http://schemas.microsoft.com/office/drawing/2014/main" id="{5EDF1EE7-54D3-FFF8-41AC-14F97C1BDACD}"/>
              </a:ext>
            </a:extLst>
          </p:cNvPr>
          <p:cNvSpPr>
            <a:spLocks noGrp="1"/>
          </p:cNvSpPr>
          <p:nvPr>
            <p:ph type="body" sz="quarter" idx="13"/>
          </p:nvPr>
        </p:nvSpPr>
        <p:spPr/>
        <p:txBody>
          <a:bodyPr lIns="91440" tIns="45720" rIns="91440" bIns="45720" numCol="2" spcCol="360000" anchor="t">
            <a:normAutofit/>
          </a:bodyPr>
          <a:lstStyle/>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sz="1400" b="1" i="0" u="none" strike="noStrike" kern="1200" cap="none" spc="0" normalizeH="0" baseline="0" noProof="0" dirty="0">
                <a:ln>
                  <a:noFill/>
                </a:ln>
                <a:solidFill>
                  <a:srgbClr val="002245"/>
                </a:solidFill>
                <a:effectLst/>
                <a:uLnTx/>
                <a:uFillTx/>
                <a:latin typeface="Calibri"/>
                <a:ea typeface="Calibri"/>
                <a:cs typeface="Calibri"/>
              </a:rPr>
              <a:t>4. Results</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lang="en-GB" sz="1200" dirty="0">
                <a:latin typeface="Calibri"/>
                <a:ea typeface="Calibri"/>
                <a:cs typeface="Calibri"/>
              </a:rPr>
              <a:t>How long did it take?</a:t>
            </a:r>
            <a:endParaRPr kumimoji="0" lang="en-GB" sz="1200" i="0" u="none" strike="noStrike" kern="1200" cap="none" spc="0" normalizeH="0" baseline="0" noProof="0" dirty="0">
              <a:ln>
                <a:noFill/>
              </a:ln>
              <a:solidFill>
                <a:srgbClr val="002245"/>
              </a:solidFill>
              <a:effectLst/>
              <a:uLnTx/>
              <a:uFillTx/>
              <a:latin typeface="Calibri"/>
              <a:ea typeface="Calibri"/>
              <a:cs typeface="Calibri"/>
            </a:endParaRP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sz="1200" b="1" i="0" u="none" strike="noStrike" kern="1200" cap="none" spc="0" normalizeH="0" baseline="0" noProof="0" dirty="0">
                <a:ln>
                  <a:noFill/>
                </a:ln>
                <a:solidFill>
                  <a:srgbClr val="002245"/>
                </a:solidFill>
                <a:effectLst/>
                <a:uLnTx/>
                <a:uFillTx/>
                <a:latin typeface="Calibri"/>
                <a:ea typeface="Calibri"/>
                <a:cs typeface="Calibri"/>
              </a:rPr>
              <a:t>4.1. Layer 1</a:t>
            </a:r>
            <a:endParaRPr lang="en-GB" sz="1200" b="1" i="0" u="none" strike="noStrike" kern="1200" cap="none" spc="0" normalizeH="0" baseline="0" noProof="0" dirty="0">
              <a:ln>
                <a:noFill/>
              </a:ln>
              <a:solidFill>
                <a:srgbClr val="002245"/>
              </a:solidFill>
              <a:effectLst/>
              <a:uLnTx/>
              <a:uFillTx/>
              <a:latin typeface="Calibri"/>
              <a:ea typeface="Calibri"/>
              <a:cs typeface="Calibri"/>
            </a:endParaRPr>
          </a:p>
          <a:p>
            <a:pPr>
              <a:defRPr/>
            </a:pPr>
            <a:r>
              <a:rPr lang="en-GB" b="1" dirty="0">
                <a:latin typeface="Calibri"/>
                <a:cs typeface="Calibri"/>
              </a:rPr>
              <a:t>4.1.1 Model 1</a:t>
            </a:r>
          </a:p>
          <a:p>
            <a:pPr>
              <a:defRPr/>
            </a:pPr>
            <a:r>
              <a:rPr lang="en-GB" dirty="0">
                <a:highlight>
                  <a:srgbClr val="FFFF00"/>
                </a:highlight>
                <a:latin typeface="Calibri"/>
                <a:ea typeface="Calibri"/>
                <a:cs typeface="Calibri"/>
              </a:rPr>
              <a:t>INSERT TRAINING RESULTS INTERPRETATION</a:t>
            </a:r>
          </a:p>
          <a:p>
            <a:pPr>
              <a:defRPr/>
            </a:pPr>
            <a:endParaRPr lang="en-GB" b="1" dirty="0">
              <a:ea typeface="Calibri" panose="020F0502020204030204" pitchFamily="34" charset="0"/>
            </a:endParaRPr>
          </a:p>
        </p:txBody>
      </p:sp>
      <p:sp>
        <p:nvSpPr>
          <p:cNvPr id="26" name="Footer Placeholder 2">
            <a:extLst>
              <a:ext uri="{FF2B5EF4-FFF2-40B4-BE49-F238E27FC236}">
                <a16:creationId xmlns:a16="http://schemas.microsoft.com/office/drawing/2014/main" id="{5E6FC848-DA5C-F701-656C-735360221894}"/>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grpSp>
        <p:nvGrpSpPr>
          <p:cNvPr id="25" name="Group 2">
            <a:extLst>
              <a:ext uri="{FF2B5EF4-FFF2-40B4-BE49-F238E27FC236}">
                <a16:creationId xmlns:a16="http://schemas.microsoft.com/office/drawing/2014/main" id="{E3F6DF8C-EB8D-AD7E-76A2-B4E345912739}"/>
              </a:ext>
            </a:extLst>
          </p:cNvPr>
          <p:cNvGrpSpPr/>
          <p:nvPr/>
        </p:nvGrpSpPr>
        <p:grpSpPr>
          <a:xfrm>
            <a:off x="3469155" y="7352737"/>
            <a:ext cx="3018055" cy="1247873"/>
            <a:chOff x="2785261" y="1175169"/>
            <a:chExt cx="3018055" cy="1247873"/>
          </a:xfrm>
        </p:grpSpPr>
        <p:grpSp>
          <p:nvGrpSpPr>
            <p:cNvPr id="27" name="Group 5">
              <a:extLst>
                <a:ext uri="{FF2B5EF4-FFF2-40B4-BE49-F238E27FC236}">
                  <a16:creationId xmlns:a16="http://schemas.microsoft.com/office/drawing/2014/main" id="{E9EC6177-F60B-2F49-D760-C0C38C2F9C03}"/>
                </a:ext>
              </a:extLst>
            </p:cNvPr>
            <p:cNvGrpSpPr/>
            <p:nvPr/>
          </p:nvGrpSpPr>
          <p:grpSpPr>
            <a:xfrm>
              <a:off x="2788174" y="1175169"/>
              <a:ext cx="3015142" cy="861389"/>
              <a:chOff x="2014537" y="2823755"/>
              <a:chExt cx="3015142" cy="861389"/>
            </a:xfrm>
          </p:grpSpPr>
          <p:pic>
            <p:nvPicPr>
              <p:cNvPr id="35" name="Picture 7" descr="A car driving on a street&#10;&#10;Description automatically generated">
                <a:extLst>
                  <a:ext uri="{FF2B5EF4-FFF2-40B4-BE49-F238E27FC236}">
                    <a16:creationId xmlns:a16="http://schemas.microsoft.com/office/drawing/2014/main" id="{5E83CDD0-B1BB-E48E-5BC8-20AA8D71D4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4537" y="2823755"/>
                <a:ext cx="1467417" cy="861389"/>
              </a:xfrm>
              <a:prstGeom prst="rect">
                <a:avLst/>
              </a:prstGeom>
            </p:spPr>
          </p:pic>
          <p:pic>
            <p:nvPicPr>
              <p:cNvPr id="36" name="Picture 8" descr="A car driving on a street&#10;&#10;Description automatically generated">
                <a:extLst>
                  <a:ext uri="{FF2B5EF4-FFF2-40B4-BE49-F238E27FC236}">
                    <a16:creationId xmlns:a16="http://schemas.microsoft.com/office/drawing/2014/main" id="{A2EC61AE-D447-C6C1-E151-D7FFE83D2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262" y="2823755"/>
                <a:ext cx="1467417" cy="861389"/>
              </a:xfrm>
              <a:prstGeom prst="rect">
                <a:avLst/>
              </a:prstGeom>
            </p:spPr>
          </p:pic>
        </p:grpSp>
        <p:sp>
          <p:nvSpPr>
            <p:cNvPr id="28" name="TextBox 6">
              <a:extLst>
                <a:ext uri="{FF2B5EF4-FFF2-40B4-BE49-F238E27FC236}">
                  <a16:creationId xmlns:a16="http://schemas.microsoft.com/office/drawing/2014/main" id="{59E4DD8C-017E-634E-CC60-15CDF273CA78}"/>
                </a:ext>
              </a:extLst>
            </p:cNvPr>
            <p:cNvSpPr txBox="1"/>
            <p:nvPr/>
          </p:nvSpPr>
          <p:spPr>
            <a:xfrm>
              <a:off x="2785261" y="2022932"/>
              <a:ext cx="3015143" cy="400110"/>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Fig.</a:t>
              </a:r>
              <a:r>
                <a:rPr lang="en-GB" sz="1000" b="1">
                  <a:solidFill>
                    <a:srgbClr val="002245"/>
                  </a:solidFill>
                  <a:latin typeface="Calibri" panose="020F0502020204030204" pitchFamily="34" charset="0"/>
                  <a:cs typeface="Calibri" panose="020F0502020204030204" pitchFamily="34" charset="0"/>
                </a:rPr>
                <a:t> 3.</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Comparaison between input picture and detection of the Layer 1_1</a:t>
              </a:r>
              <a:r>
                <a:rPr lang="en-FR" sz="1000" b="1">
                  <a:solidFill>
                    <a:srgbClr val="002245"/>
                  </a:solidFill>
                  <a:latin typeface="Calibri" panose="020F0502020204030204" pitchFamily="34" charset="0"/>
                  <a:cs typeface="Calibri" panose="020F0502020204030204" pitchFamily="34" charset="0"/>
                </a:rPr>
                <a:t> </a:t>
              </a:r>
              <a:endParaRPr lang="en-FR" sz="1000">
                <a:solidFill>
                  <a:srgbClr val="002245"/>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616530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2D9E14-25FD-ABA4-3C19-57E7B0C88643}"/>
              </a:ext>
            </a:extLst>
          </p:cNvPr>
          <p:cNvSpPr>
            <a:spLocks noGrp="1"/>
          </p:cNvSpPr>
          <p:nvPr>
            <p:ph type="dt" sz="half" idx="10"/>
          </p:nvPr>
        </p:nvSpPr>
        <p:spPr/>
        <p:txBody>
          <a:bodyPr/>
          <a:lstStyle/>
          <a:p>
            <a:fld id="{CC2750E2-3F9B-AF48-A1D2-9F43F8B3311C}" type="datetime1">
              <a:rPr lang="fr-FR" smtClean="0"/>
              <a:t>22/06/2024</a:t>
            </a:fld>
            <a:endParaRPr lang="fr-FR"/>
          </a:p>
        </p:txBody>
      </p:sp>
      <p:sp>
        <p:nvSpPr>
          <p:cNvPr id="4" name="Slide Number Placeholder 3">
            <a:extLst>
              <a:ext uri="{FF2B5EF4-FFF2-40B4-BE49-F238E27FC236}">
                <a16:creationId xmlns:a16="http://schemas.microsoft.com/office/drawing/2014/main" id="{021C98D6-6CC3-7B01-145A-AC9FE5F8E8B0}"/>
              </a:ext>
            </a:extLst>
          </p:cNvPr>
          <p:cNvSpPr>
            <a:spLocks noGrp="1"/>
          </p:cNvSpPr>
          <p:nvPr>
            <p:ph type="sldNum" sz="quarter" idx="12"/>
          </p:nvPr>
        </p:nvSpPr>
        <p:spPr/>
        <p:txBody>
          <a:bodyPr/>
          <a:lstStyle/>
          <a:p>
            <a:fld id="{27C6CCC6-2BE5-4E42-96A4-D1E8E81A3D8E}" type="slidenum">
              <a:rPr lang="fr-FR" smtClean="0"/>
              <a:t>7</a:t>
            </a:fld>
            <a:endParaRPr lang="fr-FR"/>
          </a:p>
        </p:txBody>
      </p:sp>
      <p:sp>
        <p:nvSpPr>
          <p:cNvPr id="5" name="Text Placeholder 4">
            <a:extLst>
              <a:ext uri="{FF2B5EF4-FFF2-40B4-BE49-F238E27FC236}">
                <a16:creationId xmlns:a16="http://schemas.microsoft.com/office/drawing/2014/main" id="{5EDF1EE7-54D3-FFF8-41AC-14F97C1BDACD}"/>
              </a:ext>
            </a:extLst>
          </p:cNvPr>
          <p:cNvSpPr>
            <a:spLocks noGrp="1"/>
          </p:cNvSpPr>
          <p:nvPr>
            <p:ph type="body" sz="quarter" idx="13"/>
          </p:nvPr>
        </p:nvSpPr>
        <p:spPr/>
        <p:txBody>
          <a:bodyPr lIns="91440" tIns="45720" rIns="91440" bIns="45720" numCol="2" spcCol="360000" anchor="t">
            <a:normAutofit/>
          </a:bodyPr>
          <a:lstStyle/>
          <a:p>
            <a:pPr>
              <a:defRPr/>
            </a:pPr>
            <a:r>
              <a:rPr lang="en-GB" b="1">
                <a:latin typeface="Calibri"/>
                <a:cs typeface="Calibri"/>
              </a:rPr>
              <a:t>4.1.2. Model 2</a:t>
            </a:r>
            <a:endParaRPr lang="en-GB" b="1">
              <a:latin typeface="Calibri"/>
              <a:ea typeface="Calibri"/>
              <a:cs typeface="Calibri"/>
            </a:endParaRPr>
          </a:p>
          <a:p>
            <a:pPr>
              <a:defRPr/>
            </a:pPr>
            <a:r>
              <a:rPr lang="en-GB">
                <a:latin typeface="Calibri"/>
                <a:ea typeface="Calibri"/>
                <a:cs typeface="Calibri"/>
              </a:rPr>
              <a:t>This model, as mentioned in section </a:t>
            </a:r>
            <a:r>
              <a:rPr lang="en-GB" sz="1100" b="1"/>
              <a:t>3.1. Layer 1: Ground Level</a:t>
            </a:r>
            <a:r>
              <a:rPr lang="en-GB" sz="1100"/>
              <a:t>, was trained three times using YOLOv8 with large optimization and 200 epoch each. This because the first iteration yielded poor results related to bike lane detection (17%). The initial dataset consisted in +2,000 images from 17 LMIC. To improve this, the team gathered 344 new bike lane images from 7 LMIC countries (mainly in Asia and Latin America) which were added to the initial database and were trained into the second iteration. Even though the second iteration was an improvement in the bike lane, </a:t>
            </a:r>
            <a:r>
              <a:rPr lang="en-GB"/>
              <a:t>mostly every other attribute decreased its accuracy. This caused the team to run a third iteration, but this time the training parameters were changed, which </a:t>
            </a:r>
            <a:r>
              <a:rPr lang="en-GB">
                <a:latin typeface="Calibri"/>
                <a:ea typeface="Calibri"/>
                <a:cs typeface="Calibri"/>
              </a:rPr>
              <a:t>which influenced the randomization of the training. Specifically, this involved altering the value of the seed. A seed is the initial value used by a random number generator to start the generation of a sequence of pseudo-random numbers. This value ensures that the sequence of numbers can be replicated exactly if the same seed is used again, providing reproducibility and consistency in experiments and simulations. Seeds are used to control random processes, and by utilising this feature, the reliability of the experimental results was maintained. </a:t>
            </a:r>
            <a:endParaRPr lang="en-US">
              <a:ea typeface="Calibri"/>
            </a:endParaRPr>
          </a:p>
          <a:p>
            <a:pPr>
              <a:defRPr/>
            </a:pPr>
            <a:r>
              <a:rPr lang="en-GB" sz="1100">
                <a:latin typeface="Calibri"/>
                <a:cs typeface="Calibri"/>
              </a:rPr>
              <a:t>In Appendix 14, a comparison between the three iterations can be seen. The metric is the value of the normalised confusion matrix for each attribute. Since the values of the third iteration are the highest, it is the chosen model. The improvement is clear against </a:t>
            </a:r>
            <a:r>
              <a:rPr lang="en-GB">
                <a:latin typeface="Calibri"/>
                <a:cs typeface="Calibri"/>
              </a:rPr>
              <a:t>second iteration as the accuracy for bike lanes increased from 0.57 to 0.70, proving the usefulness of the change in the parameters.</a:t>
            </a:r>
          </a:p>
          <a:p>
            <a:pPr>
              <a:defRPr/>
            </a:pPr>
            <a:r>
              <a:rPr lang="en-GB">
                <a:latin typeface="Calibri"/>
                <a:ea typeface="Calibri"/>
                <a:cs typeface="Calibri"/>
              </a:rPr>
              <a:t>It is important to note that the ‘Protected bike lane’ attribute was dismissed, as there were not enough images (that can highlight the high variety between regions) gathered, since there is generally a lack of bike lane infrastructure in LMICs. </a:t>
            </a:r>
          </a:p>
          <a:p>
            <a:pPr>
              <a:defRPr/>
            </a:pPr>
            <a:r>
              <a:rPr lang="en-GB">
                <a:latin typeface="Calibri"/>
                <a:ea typeface="Calibri"/>
                <a:cs typeface="Calibri"/>
              </a:rPr>
              <a:t>Appendix 12 shows the normalised confusion matrix of the third iteration. Three classes have over 60% accuracy such as: bike lanes (70%), pedestrian crossing (68%) and physical median (62%). While the lowest ones are pole (39%) and protected sidewalk (42%). This mainly caused by the high variability of poles and protected sidewalks, potentially caused by differences in box annotations.</a:t>
            </a:r>
          </a:p>
          <a:p>
            <a:pPr>
              <a:defRPr/>
            </a:pPr>
            <a:r>
              <a:rPr lang="en-GB" sz="1100">
                <a:latin typeface="Calibri"/>
                <a:ea typeface="Calibri"/>
                <a:cs typeface="Calibri"/>
              </a:rPr>
              <a:t>In figure 4, it can be seen an input picture without annotations (left) and an image with the annotations predicted from the model (right).</a:t>
            </a:r>
          </a:p>
          <a:p>
            <a:pPr>
              <a:defRPr/>
            </a:pPr>
            <a:r>
              <a:rPr lang="en-GB">
                <a:highlight>
                  <a:srgbClr val="FFFF00"/>
                </a:highlight>
                <a:latin typeface="Calibri"/>
                <a:ea typeface="Calibri"/>
                <a:cs typeface="Calibri"/>
              </a:rPr>
              <a:t>INSERT TRAINING RESULTS INTERPRETATION BUT NOT AS MUCH AS MODEL 1</a:t>
            </a:r>
          </a:p>
          <a:p>
            <a:pPr>
              <a:defRPr/>
            </a:pPr>
            <a:endParaRPr lang="en-GB"/>
          </a:p>
          <a:p>
            <a:pPr>
              <a:defRPr/>
            </a:pPr>
            <a:endParaRPr lang="en-GB">
              <a:ea typeface="Calibri"/>
            </a:endParaRPr>
          </a:p>
          <a:p>
            <a:pPr>
              <a:defRPr/>
            </a:pPr>
            <a:endParaRPr lang="en-GB" b="1">
              <a:ea typeface="Calibri" panose="020F0502020204030204" pitchFamily="34" charset="0"/>
            </a:endParaRPr>
          </a:p>
          <a:p>
            <a:pPr>
              <a:defRPr/>
            </a:pPr>
            <a:endParaRPr lang="en-GB" b="1">
              <a:ea typeface="Calibri" panose="020F0502020204030204" pitchFamily="34" charset="0"/>
            </a:endParaRPr>
          </a:p>
        </p:txBody>
      </p:sp>
      <p:sp>
        <p:nvSpPr>
          <p:cNvPr id="26" name="Footer Placeholder 2">
            <a:extLst>
              <a:ext uri="{FF2B5EF4-FFF2-40B4-BE49-F238E27FC236}">
                <a16:creationId xmlns:a16="http://schemas.microsoft.com/office/drawing/2014/main" id="{5E6FC848-DA5C-F701-656C-735360221894}"/>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grpSp>
        <p:nvGrpSpPr>
          <p:cNvPr id="10" name="Group 9">
            <a:extLst>
              <a:ext uri="{FF2B5EF4-FFF2-40B4-BE49-F238E27FC236}">
                <a16:creationId xmlns:a16="http://schemas.microsoft.com/office/drawing/2014/main" id="{8BB60A12-B07C-91C8-12B8-7282846A85ED}"/>
              </a:ext>
            </a:extLst>
          </p:cNvPr>
          <p:cNvGrpSpPr/>
          <p:nvPr/>
        </p:nvGrpSpPr>
        <p:grpSpPr>
          <a:xfrm>
            <a:off x="3512222" y="5667356"/>
            <a:ext cx="3015142" cy="1261499"/>
            <a:chOff x="3078717" y="2851578"/>
            <a:chExt cx="3015142" cy="1261499"/>
          </a:xfrm>
        </p:grpSpPr>
        <p:grpSp>
          <p:nvGrpSpPr>
            <p:cNvPr id="11" name="Group 10">
              <a:extLst>
                <a:ext uri="{FF2B5EF4-FFF2-40B4-BE49-F238E27FC236}">
                  <a16:creationId xmlns:a16="http://schemas.microsoft.com/office/drawing/2014/main" id="{D8E8ADAB-8133-0525-5DEF-357180F6BAA3}"/>
                </a:ext>
              </a:extLst>
            </p:cNvPr>
            <p:cNvGrpSpPr/>
            <p:nvPr/>
          </p:nvGrpSpPr>
          <p:grpSpPr>
            <a:xfrm>
              <a:off x="3078717" y="2851578"/>
              <a:ext cx="3015142" cy="861389"/>
              <a:chOff x="2014537" y="3754144"/>
              <a:chExt cx="3015142" cy="861389"/>
            </a:xfrm>
          </p:grpSpPr>
          <p:pic>
            <p:nvPicPr>
              <p:cNvPr id="13" name="Picture 12" descr="A car driving down a street&#10;&#10;Description automatically generated">
                <a:extLst>
                  <a:ext uri="{FF2B5EF4-FFF2-40B4-BE49-F238E27FC236}">
                    <a16:creationId xmlns:a16="http://schemas.microsoft.com/office/drawing/2014/main" id="{DAF480D0-C47E-FB3B-74BF-E8986C61F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4537" y="3754144"/>
                <a:ext cx="1467417" cy="861389"/>
              </a:xfrm>
              <a:prstGeom prst="rect">
                <a:avLst/>
              </a:prstGeom>
            </p:spPr>
          </p:pic>
          <p:pic>
            <p:nvPicPr>
              <p:cNvPr id="14" name="Picture 13" descr="A car driving on a street&#10;&#10;Description automatically generated">
                <a:extLst>
                  <a:ext uri="{FF2B5EF4-FFF2-40B4-BE49-F238E27FC236}">
                    <a16:creationId xmlns:a16="http://schemas.microsoft.com/office/drawing/2014/main" id="{AFA9D040-F80A-7998-717F-95C03595B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262" y="3754144"/>
                <a:ext cx="1467417" cy="861389"/>
              </a:xfrm>
              <a:prstGeom prst="rect">
                <a:avLst/>
              </a:prstGeom>
            </p:spPr>
          </p:pic>
        </p:grpSp>
        <p:sp>
          <p:nvSpPr>
            <p:cNvPr id="12" name="TextBox 11">
              <a:extLst>
                <a:ext uri="{FF2B5EF4-FFF2-40B4-BE49-F238E27FC236}">
                  <a16:creationId xmlns:a16="http://schemas.microsoft.com/office/drawing/2014/main" id="{587603AF-F1F8-9017-DA7D-D34E1D7B884F}"/>
                </a:ext>
              </a:extLst>
            </p:cNvPr>
            <p:cNvSpPr txBox="1"/>
            <p:nvPr/>
          </p:nvSpPr>
          <p:spPr>
            <a:xfrm>
              <a:off x="3078717" y="3712967"/>
              <a:ext cx="3015142" cy="400110"/>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Fig.</a:t>
              </a:r>
              <a:r>
                <a:rPr lang="en-GB" sz="1000" b="1">
                  <a:solidFill>
                    <a:srgbClr val="002245"/>
                  </a:solidFill>
                  <a:latin typeface="Calibri" panose="020F0502020204030204" pitchFamily="34" charset="0"/>
                  <a:cs typeface="Calibri" panose="020F0502020204030204" pitchFamily="34" charset="0"/>
                </a:rPr>
                <a:t> 4.</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Comparaison between input picture and detection of the Layer 1_2</a:t>
              </a:r>
              <a:r>
                <a:rPr lang="en-FR" sz="1000" b="1">
                  <a:solidFill>
                    <a:srgbClr val="002245"/>
                  </a:solidFill>
                  <a:latin typeface="Calibri" panose="020F0502020204030204" pitchFamily="34" charset="0"/>
                  <a:cs typeface="Calibri" panose="020F0502020204030204" pitchFamily="34" charset="0"/>
                </a:rPr>
                <a:t> </a:t>
              </a:r>
              <a:endParaRPr lang="en-FR" sz="1000">
                <a:solidFill>
                  <a:srgbClr val="002245"/>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786373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2D9E14-25FD-ABA4-3C19-57E7B0C88643}"/>
              </a:ext>
            </a:extLst>
          </p:cNvPr>
          <p:cNvSpPr>
            <a:spLocks noGrp="1"/>
          </p:cNvSpPr>
          <p:nvPr>
            <p:ph type="dt" sz="half" idx="10"/>
          </p:nvPr>
        </p:nvSpPr>
        <p:spPr/>
        <p:txBody>
          <a:bodyPr/>
          <a:lstStyle/>
          <a:p>
            <a:fld id="{CC2750E2-3F9B-AF48-A1D2-9F43F8B3311C}" type="datetime1">
              <a:rPr lang="fr-FR" smtClean="0"/>
              <a:t>22/06/2024</a:t>
            </a:fld>
            <a:endParaRPr lang="fr-FR"/>
          </a:p>
        </p:txBody>
      </p:sp>
      <p:sp>
        <p:nvSpPr>
          <p:cNvPr id="4" name="Slide Number Placeholder 3">
            <a:extLst>
              <a:ext uri="{FF2B5EF4-FFF2-40B4-BE49-F238E27FC236}">
                <a16:creationId xmlns:a16="http://schemas.microsoft.com/office/drawing/2014/main" id="{021C98D6-6CC3-7B01-145A-AC9FE5F8E8B0}"/>
              </a:ext>
            </a:extLst>
          </p:cNvPr>
          <p:cNvSpPr>
            <a:spLocks noGrp="1"/>
          </p:cNvSpPr>
          <p:nvPr>
            <p:ph type="sldNum" sz="quarter" idx="12"/>
          </p:nvPr>
        </p:nvSpPr>
        <p:spPr/>
        <p:txBody>
          <a:bodyPr/>
          <a:lstStyle/>
          <a:p>
            <a:fld id="{27C6CCC6-2BE5-4E42-96A4-D1E8E81A3D8E}" type="slidenum">
              <a:rPr lang="fr-FR" smtClean="0"/>
              <a:t>8</a:t>
            </a:fld>
            <a:endParaRPr lang="fr-FR"/>
          </a:p>
        </p:txBody>
      </p:sp>
      <p:sp>
        <p:nvSpPr>
          <p:cNvPr id="5" name="Text Placeholder 4">
            <a:extLst>
              <a:ext uri="{FF2B5EF4-FFF2-40B4-BE49-F238E27FC236}">
                <a16:creationId xmlns:a16="http://schemas.microsoft.com/office/drawing/2014/main" id="{5EDF1EE7-54D3-FFF8-41AC-14F97C1BDACD}"/>
              </a:ext>
            </a:extLst>
          </p:cNvPr>
          <p:cNvSpPr>
            <a:spLocks noGrp="1"/>
          </p:cNvSpPr>
          <p:nvPr>
            <p:ph type="body" sz="quarter" idx="13"/>
          </p:nvPr>
        </p:nvSpPr>
        <p:spPr/>
        <p:txBody>
          <a:bodyPr lIns="91440" tIns="45720" rIns="91440" bIns="45720" numCol="2" spcCol="360000" anchor="t">
            <a:normAutofit lnSpcReduction="10000"/>
          </a:bodyPr>
          <a:lstStyle/>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b="1" i="0" u="none" strike="noStrike" kern="1200" cap="none" spc="0" normalizeH="0" baseline="0" noProof="0" dirty="0">
                <a:ln>
                  <a:noFill/>
                </a:ln>
                <a:solidFill>
                  <a:srgbClr val="002245"/>
                </a:solidFill>
                <a:effectLst/>
                <a:uLnTx/>
                <a:uFillTx/>
                <a:latin typeface="Calibri"/>
                <a:ea typeface="Calibri"/>
                <a:cs typeface="Calibri"/>
              </a:rPr>
              <a:t>4.2. Layer 2</a:t>
            </a:r>
            <a:endParaRPr lang="en-GB" b="1" i="0" u="none" strike="noStrike" kern="1200" cap="none" spc="0" normalizeH="0" baseline="0" noProof="0" dirty="0">
              <a:ln>
                <a:noFill/>
              </a:ln>
              <a:solidFill>
                <a:srgbClr val="002245"/>
              </a:solidFill>
              <a:effectLst/>
              <a:uLnTx/>
              <a:uFillTx/>
              <a:latin typeface="Calibri"/>
              <a:ea typeface="Calibri"/>
              <a:cs typeface="Calibri"/>
            </a:endParaRP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sz="1100" b="0" i="0" u="none" strike="noStrike" kern="1200" cap="none" spc="0" normalizeH="0" baseline="0" noProof="0" dirty="0">
                <a:ln>
                  <a:noFill/>
                </a:ln>
                <a:solidFill>
                  <a:srgbClr val="002245"/>
                </a:solidFill>
                <a:effectLst/>
                <a:uLnTx/>
                <a:uFillTx/>
                <a:latin typeface="Calibri"/>
                <a:ea typeface="Calibri"/>
                <a:cs typeface="Calibri"/>
              </a:rPr>
              <a:t>The dataset that trained the model consisted of 1,069 unique satellite images obtained from Google Earth in 21 LMIC, manually labelled using Roboflow, which were flipped horizontally and vertically, and changed in their brightness to finally add up nearly 4,000 images.</a:t>
            </a: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lang="en-GB" dirty="0">
                <a:highlight>
                  <a:srgbClr val="FFFF00"/>
                </a:highlight>
                <a:latin typeface="Calibri"/>
                <a:ea typeface="Calibri"/>
                <a:cs typeface="Calibri"/>
              </a:rPr>
              <a:t>REDUCE THIS TRAINING PARAGRAPH AS IT WILL BE MOSTLY EXPLAINED FOR MODEL 1</a:t>
            </a:r>
            <a:endParaRPr lang="en-GB" sz="1100" i="0" u="none" strike="noStrike" kern="1200" cap="none" spc="0" normalizeH="0" baseline="0" noProof="0" dirty="0">
              <a:ln>
                <a:noFill/>
              </a:ln>
              <a:solidFill>
                <a:srgbClr val="002245"/>
              </a:solidFill>
              <a:effectLst/>
              <a:highlight>
                <a:srgbClr val="FFFF00"/>
              </a:highlight>
              <a:uLnTx/>
              <a:uFillTx/>
              <a:latin typeface="Calibri"/>
              <a:ea typeface="Calibri"/>
              <a:cs typeface="Calibri"/>
            </a:endParaRPr>
          </a:p>
          <a:p>
            <a:pPr>
              <a:spcAft>
                <a:spcPts val="800"/>
              </a:spcAft>
              <a:defRPr/>
            </a:pPr>
            <a:r>
              <a:rPr kumimoji="0" lang="en-GB" sz="1100" i="0" u="none" strike="noStrike" kern="1200" cap="none" spc="0" normalizeH="0" baseline="0" noProof="0" dirty="0">
                <a:ln>
                  <a:noFill/>
                </a:ln>
                <a:solidFill>
                  <a:srgbClr val="002245"/>
                </a:solidFill>
                <a:effectLst/>
                <a:uLnTx/>
                <a:uFillTx/>
                <a:latin typeface="Calibri"/>
                <a:ea typeface="Calibri"/>
                <a:cs typeface="Calibri"/>
              </a:rPr>
              <a:t>YOLOv8 algorithm was trained with 200 epochs and large optimization. The training results can be seen in Appendix 3. There, the first three graphs (“train/</a:t>
            </a:r>
            <a:r>
              <a:rPr kumimoji="0" lang="en-GB" sz="1100" i="0" u="none" strike="noStrike" kern="1200" cap="none" spc="0" normalizeH="0" baseline="0" noProof="0" dirty="0" err="1">
                <a:ln>
                  <a:noFill/>
                </a:ln>
                <a:solidFill>
                  <a:srgbClr val="002245"/>
                </a:solidFill>
                <a:effectLst/>
                <a:uLnTx/>
                <a:uFillTx/>
                <a:latin typeface="Calibri"/>
                <a:ea typeface="Calibri"/>
                <a:cs typeface="Calibri"/>
              </a:rPr>
              <a:t>box_loss</a:t>
            </a:r>
            <a:r>
              <a:rPr kumimoji="0" lang="en-GB" sz="1100" i="0" u="none" strike="noStrike" kern="1200" cap="none" spc="0" normalizeH="0" baseline="0" noProof="0" dirty="0">
                <a:ln>
                  <a:noFill/>
                </a:ln>
                <a:solidFill>
                  <a:srgbClr val="002245"/>
                </a:solidFill>
                <a:effectLst/>
                <a:uLnTx/>
                <a:uFillTx/>
                <a:latin typeface="Calibri"/>
                <a:ea typeface="Calibri"/>
                <a:cs typeface="Calibri"/>
              </a:rPr>
              <a:t>”, “train/</a:t>
            </a:r>
            <a:r>
              <a:rPr kumimoji="0" lang="en-GB" sz="1100" i="0" u="none" strike="noStrike" kern="1200" cap="none" spc="0" normalizeH="0" baseline="0" noProof="0" dirty="0" err="1">
                <a:ln>
                  <a:noFill/>
                </a:ln>
                <a:solidFill>
                  <a:srgbClr val="002245"/>
                </a:solidFill>
                <a:effectLst/>
                <a:uLnTx/>
                <a:uFillTx/>
                <a:latin typeface="Calibri"/>
                <a:ea typeface="Calibri"/>
                <a:cs typeface="Calibri"/>
              </a:rPr>
              <a:t>cls_loss</a:t>
            </a:r>
            <a:r>
              <a:rPr kumimoji="0" lang="en-GB" sz="1100" i="0" u="none" strike="noStrike" kern="1200" cap="none" spc="0" normalizeH="0" baseline="0" noProof="0" dirty="0">
                <a:ln>
                  <a:noFill/>
                </a:ln>
                <a:solidFill>
                  <a:srgbClr val="002245"/>
                </a:solidFill>
                <a:effectLst/>
                <a:uLnTx/>
                <a:uFillTx/>
                <a:latin typeface="Calibri"/>
                <a:ea typeface="Calibri"/>
                <a:cs typeface="Calibri"/>
              </a:rPr>
              <a:t>”, “train/</a:t>
            </a:r>
            <a:r>
              <a:rPr kumimoji="0" lang="en-GB" sz="1100" i="0" u="none" strike="noStrike" kern="1200" cap="none" spc="0" normalizeH="0" baseline="0" noProof="0" dirty="0" err="1">
                <a:ln>
                  <a:noFill/>
                </a:ln>
                <a:solidFill>
                  <a:srgbClr val="002245"/>
                </a:solidFill>
                <a:effectLst/>
                <a:uLnTx/>
                <a:uFillTx/>
                <a:latin typeface="Calibri"/>
                <a:ea typeface="Calibri"/>
                <a:cs typeface="Calibri"/>
              </a:rPr>
              <a:t>dfl_loss</a:t>
            </a:r>
            <a:r>
              <a:rPr kumimoji="0" lang="en-GB" sz="1100" i="0" u="none" strike="noStrike" kern="1200" cap="none" spc="0" normalizeH="0" baseline="0" noProof="0" dirty="0">
                <a:ln>
                  <a:noFill/>
                </a:ln>
                <a:solidFill>
                  <a:srgbClr val="002245"/>
                </a:solidFill>
                <a:effectLst/>
                <a:uLnTx/>
                <a:uFillTx/>
                <a:latin typeface="Calibri"/>
                <a:ea typeface="Calibri"/>
                <a:cs typeface="Calibri"/>
              </a:rPr>
              <a:t>”) indicate that the higher amount of epoch the error of the model decreased, showing the utility of using a high-performance computer capable of running many epochs in a shorter amount of time. The 6th graph (“</a:t>
            </a:r>
            <a:r>
              <a:rPr kumimoji="0" lang="en-GB" sz="1100" i="0" u="none" strike="noStrike" kern="1200" cap="none" spc="0" normalizeH="0" baseline="0" noProof="0" dirty="0" err="1">
                <a:ln>
                  <a:noFill/>
                </a:ln>
                <a:solidFill>
                  <a:srgbClr val="002245"/>
                </a:solidFill>
                <a:effectLst/>
                <a:uLnTx/>
                <a:uFillTx/>
                <a:latin typeface="Calibri"/>
                <a:ea typeface="Calibri"/>
                <a:cs typeface="Calibri"/>
              </a:rPr>
              <a:t>val</a:t>
            </a:r>
            <a:r>
              <a:rPr kumimoji="0" lang="en-GB" sz="1100" i="0" u="none" strike="noStrike" kern="1200" cap="none" spc="0" normalizeH="0" baseline="0" noProof="0" dirty="0">
                <a:ln>
                  <a:noFill/>
                </a:ln>
                <a:solidFill>
                  <a:srgbClr val="002245"/>
                </a:solidFill>
                <a:effectLst/>
                <a:uLnTx/>
                <a:uFillTx/>
                <a:latin typeface="Calibri"/>
                <a:ea typeface="Calibri"/>
                <a:cs typeface="Calibri"/>
              </a:rPr>
              <a:t>/</a:t>
            </a:r>
            <a:r>
              <a:rPr kumimoji="0" lang="en-GB" sz="1100" i="0" u="none" strike="noStrike" kern="1200" cap="none" spc="0" normalizeH="0" baseline="0" noProof="0" dirty="0" err="1">
                <a:ln>
                  <a:noFill/>
                </a:ln>
                <a:solidFill>
                  <a:srgbClr val="002245"/>
                </a:solidFill>
                <a:effectLst/>
                <a:uLnTx/>
                <a:uFillTx/>
                <a:latin typeface="Calibri"/>
                <a:ea typeface="Calibri"/>
                <a:cs typeface="Calibri"/>
              </a:rPr>
              <a:t>box_loss</a:t>
            </a:r>
            <a:r>
              <a:rPr kumimoji="0" lang="en-GB" sz="1100" i="0" u="none" strike="noStrike" kern="1200" cap="none" spc="0" normalizeH="0" baseline="0" noProof="0" dirty="0">
                <a:ln>
                  <a:noFill/>
                </a:ln>
                <a:solidFill>
                  <a:srgbClr val="002245"/>
                </a:solidFill>
                <a:effectLst/>
                <a:uLnTx/>
                <a:uFillTx/>
                <a:latin typeface="Calibri"/>
                <a:ea typeface="Calibri"/>
                <a:cs typeface="Calibri"/>
              </a:rPr>
              <a:t>”) indicates that the model can put within a box the attributes while the 7th graph (“</a:t>
            </a:r>
            <a:r>
              <a:rPr kumimoji="0" lang="en-GB" sz="1100" i="0" u="none" strike="noStrike" kern="1200" cap="none" spc="0" normalizeH="0" baseline="0" noProof="0" dirty="0" err="1">
                <a:ln>
                  <a:noFill/>
                </a:ln>
                <a:solidFill>
                  <a:srgbClr val="002245"/>
                </a:solidFill>
                <a:effectLst/>
                <a:uLnTx/>
                <a:uFillTx/>
                <a:latin typeface="Calibri"/>
                <a:ea typeface="Calibri"/>
                <a:cs typeface="Calibri"/>
              </a:rPr>
              <a:t>val</a:t>
            </a:r>
            <a:r>
              <a:rPr kumimoji="0" lang="en-GB" sz="1100" i="0" u="none" strike="noStrike" kern="1200" cap="none" spc="0" normalizeH="0" baseline="0" noProof="0" dirty="0">
                <a:ln>
                  <a:noFill/>
                </a:ln>
                <a:solidFill>
                  <a:srgbClr val="002245"/>
                </a:solidFill>
                <a:effectLst/>
                <a:uLnTx/>
                <a:uFillTx/>
                <a:latin typeface="Calibri"/>
                <a:ea typeface="Calibri"/>
                <a:cs typeface="Calibri"/>
              </a:rPr>
              <a:t>/</a:t>
            </a:r>
            <a:r>
              <a:rPr kumimoji="0" lang="en-GB" sz="1100" i="0" u="none" strike="noStrike" kern="1200" cap="none" spc="0" normalizeH="0" baseline="0" noProof="0" dirty="0" err="1">
                <a:ln>
                  <a:noFill/>
                </a:ln>
                <a:solidFill>
                  <a:srgbClr val="002245"/>
                </a:solidFill>
                <a:effectLst/>
                <a:uLnTx/>
                <a:uFillTx/>
                <a:latin typeface="Calibri"/>
                <a:ea typeface="Calibri"/>
                <a:cs typeface="Calibri"/>
              </a:rPr>
              <a:t>cls_loss</a:t>
            </a:r>
            <a:r>
              <a:rPr kumimoji="0" lang="en-GB" sz="1100" i="0" u="none" strike="noStrike" kern="1200" cap="none" spc="0" normalizeH="0" baseline="0" noProof="0" dirty="0">
                <a:ln>
                  <a:noFill/>
                </a:ln>
                <a:solidFill>
                  <a:srgbClr val="002245"/>
                </a:solidFill>
                <a:effectLst/>
                <a:uLnTx/>
                <a:uFillTx/>
                <a:latin typeface="Calibri"/>
                <a:ea typeface="Calibri"/>
                <a:cs typeface="Calibri"/>
              </a:rPr>
              <a:t>”) shows that the model is stable to indicate the correct classification of the attribute. Also, the 8th graph (“</a:t>
            </a:r>
            <a:r>
              <a:rPr kumimoji="0" lang="en-GB" sz="1100" i="0" u="none" strike="noStrike" kern="1200" cap="none" spc="0" normalizeH="0" baseline="0" noProof="0" dirty="0" err="1">
                <a:ln>
                  <a:noFill/>
                </a:ln>
                <a:solidFill>
                  <a:srgbClr val="002245"/>
                </a:solidFill>
                <a:effectLst/>
                <a:uLnTx/>
                <a:uFillTx/>
                <a:latin typeface="Calibri"/>
                <a:ea typeface="Calibri"/>
                <a:cs typeface="Calibri"/>
              </a:rPr>
              <a:t>val</a:t>
            </a:r>
            <a:r>
              <a:rPr kumimoji="0" lang="en-GB" sz="1100" i="0" u="none" strike="noStrike" kern="1200" cap="none" spc="0" normalizeH="0" baseline="0" noProof="0" dirty="0">
                <a:ln>
                  <a:noFill/>
                </a:ln>
                <a:solidFill>
                  <a:srgbClr val="002245"/>
                </a:solidFill>
                <a:effectLst/>
                <a:uLnTx/>
                <a:uFillTx/>
                <a:latin typeface="Calibri"/>
                <a:ea typeface="Calibri"/>
                <a:cs typeface="Calibri"/>
              </a:rPr>
              <a:t>/</a:t>
            </a:r>
            <a:r>
              <a:rPr kumimoji="0" lang="en-GB" sz="1100" i="0" u="none" strike="noStrike" kern="1200" cap="none" spc="0" normalizeH="0" baseline="0" noProof="0" dirty="0" err="1">
                <a:ln>
                  <a:noFill/>
                </a:ln>
                <a:solidFill>
                  <a:srgbClr val="002245"/>
                </a:solidFill>
                <a:effectLst/>
                <a:uLnTx/>
                <a:uFillTx/>
                <a:latin typeface="Calibri"/>
                <a:ea typeface="Calibri"/>
                <a:cs typeface="Calibri"/>
              </a:rPr>
              <a:t>dfl_loss</a:t>
            </a:r>
            <a:r>
              <a:rPr kumimoji="0" lang="en-GB" sz="1100" i="0" u="none" strike="noStrike" kern="1200" cap="none" spc="0" normalizeH="0" baseline="0" noProof="0" dirty="0">
                <a:ln>
                  <a:noFill/>
                </a:ln>
                <a:solidFill>
                  <a:srgbClr val="002245"/>
                </a:solidFill>
                <a:effectLst/>
                <a:uLnTx/>
                <a:uFillTx/>
                <a:latin typeface="Calibri"/>
                <a:ea typeface="Calibri"/>
                <a:cs typeface="Calibri"/>
              </a:rPr>
              <a:t>”) shows that the error of detecting objects with various scales and aspect ratios increases, potentially because the high variance between the grade junctions used in their size. Additionally, the 4th graph (“metrics/precision”) indicates that the accuracy of the detected objects is stable as more epochs are considered. The 5th graph (“metrics/recall”) shows that the ability of the model to identify all instances of objects in the images slightly decreases which can also show some variability in the data. The last two graphs, the 9th (“metrics/mAP50”) and 10th (“metrics/mAP50-95”) indicate that the precision of detection with threshold lower than difficulty of 0.5 (easy to detect) and between 0.5 and 0.95 (hard to detect) slightly decreases the higher the epochs.</a:t>
            </a:r>
            <a:endParaRPr lang="en-GB" sz="1100" i="0" u="none" strike="noStrike" kern="1200" cap="none" spc="0" normalizeH="0" baseline="0" noProof="0" dirty="0">
              <a:ln>
                <a:noFill/>
              </a:ln>
              <a:solidFill>
                <a:srgbClr val="002245"/>
              </a:solidFill>
              <a:effectLst/>
              <a:uLnTx/>
              <a:uFillTx/>
              <a:latin typeface="Calibri"/>
              <a:ea typeface="Calibri"/>
              <a:cs typeface="Calibri"/>
            </a:endParaRPr>
          </a:p>
          <a:p>
            <a:pPr>
              <a:spcAft>
                <a:spcPts val="800"/>
              </a:spcAft>
              <a:defRPr/>
            </a:pPr>
            <a:r>
              <a:rPr lang="en-GB" sz="1100" i="0" u="none" strike="noStrike" kern="1200" cap="none" spc="0" normalizeH="0" baseline="0" noProof="0" dirty="0">
                <a:ln>
                  <a:noFill/>
                </a:ln>
                <a:solidFill>
                  <a:srgbClr val="002245"/>
                </a:solidFill>
                <a:effectLst/>
                <a:uLnTx/>
                <a:uFillTx/>
                <a:latin typeface="Calibri"/>
                <a:ea typeface="Calibri"/>
                <a:cs typeface="Calibri"/>
              </a:rPr>
              <a:t>In Appendix 11, the confusion matrix can be seen at 50% confidence, where the model detects 53% of the grade junctions and 77% of the roundabouts correctly. The mismatch between attributes is very low (1% and 2%) indicating that the model when detecting the attribute has a high precision, but most of the error comes from not detecting the attribute.</a:t>
            </a:r>
          </a:p>
          <a:p>
            <a:pPr>
              <a:defRPr/>
            </a:pPr>
            <a:r>
              <a:rPr lang="en-GB" sz="1100" dirty="0">
                <a:latin typeface="Calibri"/>
                <a:ea typeface="Calibri"/>
                <a:cs typeface="Calibri"/>
              </a:rPr>
              <a:t>In Appendix 7, the graph shows that the F1-Score, reaches a peak of 0.54 at 29% of confidence, and it is clear the difference in lower metrics for grade junctions compared to the roundabouts.  </a:t>
            </a:r>
          </a:p>
          <a:p>
            <a:pPr>
              <a:defRPr/>
            </a:pPr>
            <a:r>
              <a:rPr lang="en-GB" sz="1100" dirty="0">
                <a:latin typeface="Calibri"/>
                <a:ea typeface="Calibri"/>
                <a:cs typeface="Calibri"/>
              </a:rPr>
              <a:t>The Precision-Confidence curve in Appendix 8, shows the difference in accuracy of the detected objects for both attributes, in easier objects the roundabout accuracy is higher than grade junctions by more than 10%. While in Appendix 9, the Recall-Confidence curve, shows the ability of the model to identify all instances of objects in the images, where it decreases for both attributes which is expected, but the decline is sharper for grade junctions and constant, while for roundabouts the decline is not sharp until 50% confidence. </a:t>
            </a:r>
          </a:p>
          <a:p>
            <a:pPr>
              <a:spcAft>
                <a:spcPts val="800"/>
              </a:spcAft>
              <a:defRPr/>
            </a:pPr>
            <a:r>
              <a:rPr lang="en-GB" sz="1100" dirty="0">
                <a:latin typeface="Calibri"/>
                <a:ea typeface="Calibri"/>
                <a:cs typeface="Calibri"/>
              </a:rPr>
              <a:t>The labelled image (left) and the predicted image (right) are shown in the next figure, obtained from the model as examples of the algorithm working in practice.</a:t>
            </a:r>
          </a:p>
          <a:p>
            <a:pPr>
              <a:spcAft>
                <a:spcPts val="800"/>
              </a:spcAft>
              <a:defRPr/>
            </a:pPr>
            <a:endParaRPr lang="en-GB" sz="1100" dirty="0">
              <a:latin typeface="Calibri"/>
              <a:ea typeface="Calibri"/>
              <a:cs typeface="Calibri"/>
            </a:endParaRPr>
          </a:p>
          <a:p>
            <a:pPr>
              <a:spcAft>
                <a:spcPts val="800"/>
              </a:spcAft>
              <a:defRPr/>
            </a:pPr>
            <a:endParaRPr lang="en-GB" sz="1100" dirty="0">
              <a:latin typeface="Calibri"/>
              <a:ea typeface="Calibri"/>
              <a:cs typeface="Calibri"/>
            </a:endParaRPr>
          </a:p>
          <a:p>
            <a:pPr>
              <a:spcAft>
                <a:spcPts val="800"/>
              </a:spcAft>
              <a:defRPr/>
            </a:pPr>
            <a:endParaRPr lang="en-GB" sz="1100" dirty="0">
              <a:latin typeface="Calibri"/>
              <a:ea typeface="Calibri"/>
              <a:cs typeface="Calibri"/>
            </a:endParaRPr>
          </a:p>
          <a:p>
            <a:pPr>
              <a:spcAft>
                <a:spcPts val="800"/>
              </a:spcAft>
              <a:defRPr/>
            </a:pPr>
            <a:endParaRPr lang="en-GB" sz="1100" dirty="0">
              <a:latin typeface="Calibri"/>
              <a:ea typeface="Calibri"/>
              <a:cs typeface="Calibri"/>
            </a:endParaRPr>
          </a:p>
          <a:p>
            <a:pPr>
              <a:spcAft>
                <a:spcPts val="800"/>
              </a:spcAft>
              <a:defRPr/>
            </a:pPr>
            <a:endParaRPr lang="en-GB" sz="1100" i="0" u="none" strike="noStrike" kern="1200" cap="none" spc="0" normalizeH="0" baseline="0" noProof="0" dirty="0">
              <a:ln>
                <a:noFill/>
              </a:ln>
              <a:solidFill>
                <a:srgbClr val="002245"/>
              </a:solidFill>
              <a:effectLst/>
              <a:uLnTx/>
              <a:uFillTx/>
              <a:latin typeface="Calibri"/>
              <a:ea typeface="Calibri"/>
              <a:cs typeface="Calibri"/>
            </a:endParaRPr>
          </a:p>
          <a:p>
            <a:pPr marL="0" marR="0" lvl="0" indent="0" algn="just" defTabSz="685800" rtl="0" eaLnBrk="1" fontAlgn="auto" latinLnBrk="0" hangingPunct="1">
              <a:lnSpc>
                <a:spcPct val="110000"/>
              </a:lnSpc>
              <a:spcBef>
                <a:spcPts val="0"/>
              </a:spcBef>
              <a:spcAft>
                <a:spcPts val="800"/>
              </a:spcAft>
              <a:buClrTx/>
              <a:buSzTx/>
              <a:buFont typeface="Arial" panose="020B0604020202020204" pitchFamily="34" charset="0"/>
              <a:buNone/>
              <a:tabLst/>
              <a:defRPr/>
            </a:pPr>
            <a:r>
              <a:rPr kumimoji="0" lang="en-GB" b="1" i="0" u="none" strike="noStrike" kern="1200" cap="none" spc="0" normalizeH="0" baseline="0" noProof="0" dirty="0">
                <a:ln>
                  <a:noFill/>
                </a:ln>
                <a:solidFill>
                  <a:srgbClr val="002245"/>
                </a:solidFill>
                <a:effectLst/>
                <a:uLnTx/>
                <a:uFillTx/>
                <a:latin typeface="Calibri"/>
                <a:ea typeface="Calibri"/>
                <a:cs typeface="Calibri"/>
              </a:rPr>
              <a:t>4.3. Layer 3</a:t>
            </a:r>
            <a:endParaRPr lang="en-GB" b="1" i="0" u="none" strike="noStrike" kern="1200" cap="none" spc="0" normalizeH="0" baseline="0" noProof="0" dirty="0">
              <a:ln>
                <a:noFill/>
              </a:ln>
              <a:solidFill>
                <a:srgbClr val="002245"/>
              </a:solidFill>
              <a:effectLst/>
              <a:uLnTx/>
              <a:uFillTx/>
              <a:latin typeface="Calibri"/>
              <a:ea typeface="Calibri"/>
              <a:cs typeface="Calibri"/>
            </a:endParaRPr>
          </a:p>
          <a:p>
            <a:pPr>
              <a:defRPr/>
            </a:pPr>
            <a:r>
              <a:rPr lang="en-GB" sz="1100" dirty="0">
                <a:latin typeface="Calibri"/>
                <a:ea typeface="Calibri"/>
                <a:cs typeface="Calibri"/>
              </a:rPr>
              <a:t>The third layer was designed to detect mostly road lines and signalling. For this, a CeyMo dataset was used that consisted in more +2,000 unique pictures, it is known some images come from LMIC (such as Sri Lanka), but precise location is not certain.  </a:t>
            </a:r>
          </a:p>
          <a:p>
            <a:pPr>
              <a:spcAft>
                <a:spcPts val="800"/>
              </a:spcAft>
              <a:defRPr/>
            </a:pPr>
            <a:r>
              <a:rPr lang="en-GB" sz="1100" dirty="0">
                <a:latin typeface="Calibri"/>
                <a:ea typeface="Calibri"/>
                <a:cs typeface="Calibri"/>
              </a:rPr>
              <a:t>Model 4 was trained using YOLOv8 algorithm with the large modelling optimization setting with 200 epochs run. </a:t>
            </a:r>
          </a:p>
          <a:p>
            <a:pPr>
              <a:spcAft>
                <a:spcPts val="800"/>
              </a:spcAft>
              <a:defRPr/>
            </a:pPr>
            <a:r>
              <a:rPr lang="en-GB" dirty="0">
                <a:highlight>
                  <a:srgbClr val="FFFF00"/>
                </a:highlight>
                <a:ea typeface="Calibri"/>
              </a:rPr>
              <a:t>INCLUDE SOME TRAINING RESULTS OUTPUT</a:t>
            </a:r>
          </a:p>
        </p:txBody>
      </p:sp>
      <p:sp>
        <p:nvSpPr>
          <p:cNvPr id="26" name="Footer Placeholder 2">
            <a:extLst>
              <a:ext uri="{FF2B5EF4-FFF2-40B4-BE49-F238E27FC236}">
                <a16:creationId xmlns:a16="http://schemas.microsoft.com/office/drawing/2014/main" id="{5E6FC848-DA5C-F701-656C-735360221894}"/>
              </a:ext>
            </a:extLst>
          </p:cNvPr>
          <p:cNvSpPr>
            <a:spLocks noGrp="1"/>
          </p:cNvSpPr>
          <p:nvPr>
            <p:ph type="ftr" sz="quarter" idx="11"/>
          </p:nvPr>
        </p:nvSpPr>
        <p:spPr>
          <a:xfrm>
            <a:off x="2271713" y="9182869"/>
            <a:ext cx="2314575" cy="527487"/>
          </a:xfrm>
        </p:spPr>
        <p:txBody>
          <a:bodyPr/>
          <a:lstStyle/>
          <a:p>
            <a:r>
              <a:rPr lang="fr-FR"/>
              <a:t>Big Data Analysis on Road Attributes</a:t>
            </a:r>
          </a:p>
        </p:txBody>
      </p:sp>
      <p:grpSp>
        <p:nvGrpSpPr>
          <p:cNvPr id="30" name="Group 15">
            <a:extLst>
              <a:ext uri="{FF2B5EF4-FFF2-40B4-BE49-F238E27FC236}">
                <a16:creationId xmlns:a16="http://schemas.microsoft.com/office/drawing/2014/main" id="{97B828D5-173F-8A9F-FD1E-B9ED696A0153}"/>
              </a:ext>
            </a:extLst>
          </p:cNvPr>
          <p:cNvGrpSpPr/>
          <p:nvPr/>
        </p:nvGrpSpPr>
        <p:grpSpPr>
          <a:xfrm>
            <a:off x="3640286" y="5071428"/>
            <a:ext cx="2746226" cy="1097950"/>
            <a:chOff x="534573" y="4703576"/>
            <a:chExt cx="3015143" cy="1205465"/>
          </a:xfrm>
        </p:grpSpPr>
        <p:grpSp>
          <p:nvGrpSpPr>
            <p:cNvPr id="31" name="Group 16">
              <a:extLst>
                <a:ext uri="{FF2B5EF4-FFF2-40B4-BE49-F238E27FC236}">
                  <a16:creationId xmlns:a16="http://schemas.microsoft.com/office/drawing/2014/main" id="{FB131FEF-F188-B5B8-D5E2-4B754FD1F405}"/>
                </a:ext>
              </a:extLst>
            </p:cNvPr>
            <p:cNvGrpSpPr/>
            <p:nvPr/>
          </p:nvGrpSpPr>
          <p:grpSpPr>
            <a:xfrm>
              <a:off x="540847" y="4703576"/>
              <a:ext cx="3008869" cy="793728"/>
              <a:chOff x="2014537" y="4684532"/>
              <a:chExt cx="3008869" cy="793728"/>
            </a:xfrm>
          </p:grpSpPr>
          <p:pic>
            <p:nvPicPr>
              <p:cNvPr id="33" name="Picture 18" descr="An aerial view of a town&#10;&#10;Description automatically generated">
                <a:extLst>
                  <a:ext uri="{FF2B5EF4-FFF2-40B4-BE49-F238E27FC236}">
                    <a16:creationId xmlns:a16="http://schemas.microsoft.com/office/drawing/2014/main" id="{C6126B3C-4B11-967A-3A0D-85777EA406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4537" y="4684532"/>
                <a:ext cx="1467417" cy="793728"/>
              </a:xfrm>
              <a:prstGeom prst="rect">
                <a:avLst/>
              </a:prstGeom>
            </p:spPr>
          </p:pic>
          <p:pic>
            <p:nvPicPr>
              <p:cNvPr id="34" name="Picture 19" descr="An aerial view of a town&#10;&#10;Description automatically generated">
                <a:extLst>
                  <a:ext uri="{FF2B5EF4-FFF2-40B4-BE49-F238E27FC236}">
                    <a16:creationId xmlns:a16="http://schemas.microsoft.com/office/drawing/2014/main" id="{F4E0F353-6217-F806-C27E-8AF8A229A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5989" y="4684532"/>
                <a:ext cx="1467417" cy="793728"/>
              </a:xfrm>
              <a:prstGeom prst="rect">
                <a:avLst/>
              </a:prstGeom>
            </p:spPr>
          </p:pic>
        </p:grpSp>
        <p:sp>
          <p:nvSpPr>
            <p:cNvPr id="32" name="TextBox 17">
              <a:extLst>
                <a:ext uri="{FF2B5EF4-FFF2-40B4-BE49-F238E27FC236}">
                  <a16:creationId xmlns:a16="http://schemas.microsoft.com/office/drawing/2014/main" id="{110BB74C-C041-C8BE-8142-BB97DBDD3B96}"/>
                </a:ext>
              </a:extLst>
            </p:cNvPr>
            <p:cNvSpPr txBox="1"/>
            <p:nvPr/>
          </p:nvSpPr>
          <p:spPr>
            <a:xfrm>
              <a:off x="534573" y="5508931"/>
              <a:ext cx="3015143" cy="400110"/>
            </a:xfrm>
            <a:prstGeom prst="rect">
              <a:avLst/>
            </a:prstGeom>
            <a:noFill/>
          </p:spPr>
          <p:txBody>
            <a:bodyPr wrap="square" rtlCol="0">
              <a:spAutoFit/>
            </a:bodyPr>
            <a:lstStyle/>
            <a:p>
              <a:pPr algn="ctr"/>
              <a:r>
                <a:rPr lang="en-FR" sz="1000" b="1">
                  <a:solidFill>
                    <a:srgbClr val="002245"/>
                  </a:solidFill>
                  <a:latin typeface="Calibri" panose="020F0502020204030204" pitchFamily="34" charset="0"/>
                  <a:cs typeface="Calibri" panose="020F0502020204030204" pitchFamily="34" charset="0"/>
                </a:rPr>
                <a:t>Fig.</a:t>
              </a:r>
              <a:r>
                <a:rPr lang="en-GB" sz="1000" b="1">
                  <a:solidFill>
                    <a:srgbClr val="002245"/>
                  </a:solidFill>
                  <a:latin typeface="Calibri" panose="020F0502020204030204" pitchFamily="34" charset="0"/>
                  <a:cs typeface="Calibri" panose="020F0502020204030204" pitchFamily="34" charset="0"/>
                </a:rPr>
                <a:t> 5.</a:t>
              </a:r>
              <a:r>
                <a:rPr lang="en-FR" sz="1000" b="1">
                  <a:solidFill>
                    <a:srgbClr val="002245"/>
                  </a:solidFill>
                  <a:latin typeface="Calibri" panose="020F0502020204030204" pitchFamily="34" charset="0"/>
                  <a:cs typeface="Calibri" panose="020F0502020204030204" pitchFamily="34" charset="0"/>
                </a:rPr>
                <a:t> </a:t>
              </a:r>
              <a:r>
                <a:rPr lang="en-FR" sz="1000">
                  <a:solidFill>
                    <a:srgbClr val="002245"/>
                  </a:solidFill>
                  <a:latin typeface="Calibri" panose="020F0502020204030204" pitchFamily="34" charset="0"/>
                  <a:cs typeface="Calibri" panose="020F0502020204030204" pitchFamily="34" charset="0"/>
                </a:rPr>
                <a:t>Comparaison between input picture and detection of the Layer 2</a:t>
              </a:r>
            </a:p>
          </p:txBody>
        </p:sp>
      </p:grpSp>
    </p:spTree>
    <p:extLst>
      <p:ext uri="{BB962C8B-B14F-4D97-AF65-F5344CB8AC3E}">
        <p14:creationId xmlns:p14="http://schemas.microsoft.com/office/powerpoint/2010/main" val="1870429001"/>
      </p:ext>
    </p:extLst>
  </p:cSld>
  <p:clrMapOvr>
    <a:masterClrMapping/>
  </p:clrMapOvr>
</p:sld>
</file>

<file path=ppt/theme/theme1.xml><?xml version="1.0" encoding="utf-8"?>
<a:theme xmlns:a="http://schemas.openxmlformats.org/drawingml/2006/main" name="Thème Offic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d0a47ea-c6cc-4ed9-a323-df9f9e71c0e7">
      <Terms xmlns="http://schemas.microsoft.com/office/infopath/2007/PartnerControls"/>
    </lcf76f155ced4ddcb4097134ff3c332f>
    <TaxCatchAll xmlns="122cbb58-756e-4616-bef1-edb32c6355f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51C8A948B0C6D42B95DA234CE60DB41" ma:contentTypeVersion="12" ma:contentTypeDescription="Create a new document." ma:contentTypeScope="" ma:versionID="309c41323364b33f51102449fbcf6aa7">
  <xsd:schema xmlns:xsd="http://www.w3.org/2001/XMLSchema" xmlns:xs="http://www.w3.org/2001/XMLSchema" xmlns:p="http://schemas.microsoft.com/office/2006/metadata/properties" xmlns:ns2="7d0a47ea-c6cc-4ed9-a323-df9f9e71c0e7" xmlns:ns3="122cbb58-756e-4616-bef1-edb32c6355f7" targetNamespace="http://schemas.microsoft.com/office/2006/metadata/properties" ma:root="true" ma:fieldsID="c3467b6beb263f7fd4efb93ab4755691" ns2:_="" ns3:_="">
    <xsd:import namespace="7d0a47ea-c6cc-4ed9-a323-df9f9e71c0e7"/>
    <xsd:import namespace="122cbb58-756e-4616-bef1-edb32c6355f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0a47ea-c6cc-4ed9-a323-df9f9e71c0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4661dae-d6df-48fc-a54e-a577d2899e9c"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2cbb58-756e-4616-bef1-edb32c6355f7"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b5375085-c33d-4a96-99bf-e3f5fba3108a}" ma:internalName="TaxCatchAll" ma:showField="CatchAllData" ma:web="122cbb58-756e-4616-bef1-edb32c6355f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EF02E9-1B75-4575-931B-0B7106A4939A}">
  <ds:schemaRefs>
    <ds:schemaRef ds:uri="http://schemas.microsoft.com/office/2006/metadata/properties"/>
    <ds:schemaRef ds:uri="http://www.w3.org/XML/1998/namespace"/>
    <ds:schemaRef ds:uri="7d0a47ea-c6cc-4ed9-a323-df9f9e71c0e7"/>
    <ds:schemaRef ds:uri="http://purl.org/dc/elements/1.1/"/>
    <ds:schemaRef ds:uri="http://purl.org/dc/terms/"/>
    <ds:schemaRef ds:uri="122cbb58-756e-4616-bef1-edb32c6355f7"/>
    <ds:schemaRef ds:uri="http://schemas.microsoft.com/office/2006/documentManagement/types"/>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60515A89-5C95-4E2E-A068-3CD67E1E937A}">
  <ds:schemaRefs>
    <ds:schemaRef ds:uri="http://schemas.microsoft.com/sharepoint/v3/contenttype/forms"/>
  </ds:schemaRefs>
</ds:datastoreItem>
</file>

<file path=customXml/itemProps3.xml><?xml version="1.0" encoding="utf-8"?>
<ds:datastoreItem xmlns:ds="http://schemas.openxmlformats.org/officeDocument/2006/customXml" ds:itemID="{F9E0DDE8-DBE8-43A1-8088-32E635513E25}">
  <ds:schemaRefs>
    <ds:schemaRef ds:uri="122cbb58-756e-4616-bef1-edb32c6355f7"/>
    <ds:schemaRef ds:uri="7d0a47ea-c6cc-4ed9-a323-df9f9e71c0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845</TotalTime>
  <Words>7084</Words>
  <Application>Microsoft Macintosh PowerPoint</Application>
  <PresentationFormat>Custom</PresentationFormat>
  <Paragraphs>504</Paragraphs>
  <Slides>27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Aptos</vt:lpstr>
      <vt:lpstr>Arial</vt:lpstr>
      <vt:lpstr>Calibri</vt:lpstr>
      <vt:lpstr>Helvetica Neue</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
  <cp:lastModifiedBy>Amann, Guillaume J</cp:lastModifiedBy>
  <cp:revision>6</cp:revision>
  <dcterms:created xsi:type="dcterms:W3CDTF">2024-05-30T10:58:29Z</dcterms:created>
  <dcterms:modified xsi:type="dcterms:W3CDTF">2024-06-24T08:56:14Z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0x010100051C8A948B0C6D42B95DA234CE60DB41</vt:lpwstr>
  </property>
  <property fmtid="{D5CDD505-2E9C-101B-9397-08002B2CF9AE}" pid="3" name="MediaServiceImageTags">
    <vt:lpwstr/>
  </property>
</Properties>
</file>